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sldIdLst>
    <p:sldId id="256" r:id="rId3"/>
    <p:sldId id="267" r:id="rId4"/>
    <p:sldId id="258" r:id="rId5"/>
    <p:sldId id="268" r:id="rId6"/>
    <p:sldId id="259" r:id="rId7"/>
    <p:sldId id="275" r:id="rId8"/>
    <p:sldId id="272" r:id="rId9"/>
    <p:sldId id="278" r:id="rId10"/>
    <p:sldId id="279" r:id="rId11"/>
    <p:sldId id="260" r:id="rId12"/>
    <p:sldId id="273" r:id="rId13"/>
    <p:sldId id="277" r:id="rId14"/>
    <p:sldId id="295" r:id="rId15"/>
    <p:sldId id="296" r:id="rId16"/>
    <p:sldId id="297" r:id="rId17"/>
    <p:sldId id="261" r:id="rId18"/>
    <p:sldId id="280" r:id="rId19"/>
    <p:sldId id="262" r:id="rId20"/>
    <p:sldId id="281" r:id="rId21"/>
    <p:sldId id="282" r:id="rId22"/>
    <p:sldId id="283" r:id="rId23"/>
    <p:sldId id="285" r:id="rId24"/>
    <p:sldId id="284" r:id="rId25"/>
    <p:sldId id="286" r:id="rId26"/>
    <p:sldId id="287" r:id="rId27"/>
    <p:sldId id="288" r:id="rId28"/>
    <p:sldId id="263" r:id="rId29"/>
    <p:sldId id="289" r:id="rId30"/>
    <p:sldId id="264" r:id="rId31"/>
    <p:sldId id="290" r:id="rId32"/>
    <p:sldId id="293" r:id="rId33"/>
    <p:sldId id="294" r:id="rId34"/>
    <p:sldId id="298" r:id="rId35"/>
  </p:sldIdLst>
  <p:sldSz cx="12192000" cy="6858000"/>
  <p:notesSz cx="6858000" cy="9144000"/>
  <p:embeddedFontLst>
    <p:embeddedFont>
      <p:font typeface="04b" panose="020B0604020202020204"/>
      <p:regular r:id="rId36"/>
    </p:embeddedFont>
    <p:embeddedFont>
      <p:font typeface="Brilliant - Personal Use" panose="020B0604020202020204"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ambria Math" panose="02040503050406030204" pitchFamily="18" charset="0"/>
      <p:regular r:id="rId44"/>
    </p:embeddedFont>
    <p:embeddedFont>
      <p:font typeface="Century Schoolbook" panose="02040604050505020304" pitchFamily="18" charset="0"/>
      <p:regular r:id="rId45"/>
      <p:bold r:id="rId46"/>
      <p:italic r:id="rId47"/>
      <p:boldItalic r:id="rId48"/>
    </p:embeddedFont>
    <p:embeddedFont>
      <p:font typeface="Felix Titling" panose="04060505060202020A04" pitchFamily="82" charset="0"/>
      <p:regular r:id="rId49"/>
    </p:embeddedFont>
    <p:embeddedFont>
      <p:font typeface="Sitka Display" panose="02000505000000020004" pitchFamily="2" charset="0"/>
      <p:regular r:id="rId50"/>
      <p:bold r:id="rId51"/>
      <p:italic r:id="rId52"/>
      <p:boldItalic r:id="rId53"/>
    </p:embeddedFont>
    <p:embeddedFont>
      <p:font typeface="Sitka Text" panose="02000505000000020004" pitchFamily="2" charset="0"/>
      <p:regular r:id="rId54"/>
      <p:bold r:id="rId55"/>
      <p:italic r:id="rId56"/>
      <p:boldItalic r:id="rId57"/>
    </p:embeddedFont>
    <p:embeddedFont>
      <p:font typeface="VCR OSD Mono"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3E59"/>
    <a:srgbClr val="FEC2CA"/>
    <a:srgbClr val="FD8B9B"/>
    <a:srgbClr val="FD6B80"/>
    <a:srgbClr val="AD031B"/>
    <a:srgbClr val="92BED6"/>
    <a:srgbClr val="FD8394"/>
    <a:srgbClr val="FDB1BC"/>
    <a:srgbClr val="FD9DAB"/>
    <a:srgbClr val="D2E4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72" d="100"/>
          <a:sy n="72" d="100"/>
        </p:scale>
        <p:origin x="672" y="54"/>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D72CCD5-D319-4853-B4A0-C0F4ACACF88D}"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1721670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D72CCD5-D319-4853-B4A0-C0F4ACACF88D}"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375484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D72CCD5-D319-4853-B4A0-C0F4ACACF88D}"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4098683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3E981048-D62C-4792-8A1F-F0E5E43BD014}"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52553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3E981048-D62C-4792-8A1F-F0E5E43BD014}"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2194204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981048-D62C-4792-8A1F-F0E5E43BD014}"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25193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3E981048-D62C-4792-8A1F-F0E5E43BD014}"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1173926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3E981048-D62C-4792-8A1F-F0E5E43BD014}" type="datetimeFigureOut">
              <a:rPr lang="en-PH" smtClean="0"/>
              <a:t>11/03/2023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214822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3E981048-D62C-4792-8A1F-F0E5E43BD014}" type="datetimeFigureOut">
              <a:rPr lang="en-PH" smtClean="0"/>
              <a:t>11/03/2023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704061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81048-D62C-4792-8A1F-F0E5E43BD014}" type="datetimeFigureOut">
              <a:rPr lang="en-PH" smtClean="0"/>
              <a:t>11/03/2023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3795253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981048-D62C-4792-8A1F-F0E5E43BD014}"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1829140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D72CCD5-D319-4853-B4A0-C0F4ACACF88D}"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1138151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981048-D62C-4792-8A1F-F0E5E43BD014}"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2291898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3E981048-D62C-4792-8A1F-F0E5E43BD014}"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1421986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3E981048-D62C-4792-8A1F-F0E5E43BD014}"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BAD283-EDBC-4867-9214-DE6EA4172F77}" type="slidenum">
              <a:rPr lang="en-PH" smtClean="0"/>
              <a:t>‹#›</a:t>
            </a:fld>
            <a:endParaRPr lang="en-PH"/>
          </a:p>
        </p:txBody>
      </p:sp>
    </p:spTree>
    <p:extLst>
      <p:ext uri="{BB962C8B-B14F-4D97-AF65-F5344CB8AC3E}">
        <p14:creationId xmlns:p14="http://schemas.microsoft.com/office/powerpoint/2010/main" val="317330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2CCD5-D319-4853-B4A0-C0F4ACACF88D}" type="datetimeFigureOut">
              <a:rPr lang="en-PH" smtClean="0"/>
              <a:t>11/03/2023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113236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D72CCD5-D319-4853-B4A0-C0F4ACACF88D}"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413326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D72CCD5-D319-4853-B4A0-C0F4ACACF88D}" type="datetimeFigureOut">
              <a:rPr lang="en-PH" smtClean="0"/>
              <a:t>11/03/2023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257946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D72CCD5-D319-4853-B4A0-C0F4ACACF88D}" type="datetimeFigureOut">
              <a:rPr lang="en-PH" smtClean="0"/>
              <a:t>11/03/2023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131689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2CCD5-D319-4853-B4A0-C0F4ACACF88D}" type="datetimeFigureOut">
              <a:rPr lang="en-PH" smtClean="0"/>
              <a:t>11/03/2023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243403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72CCD5-D319-4853-B4A0-C0F4ACACF88D}"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3191623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72CCD5-D319-4853-B4A0-C0F4ACACF88D}" type="datetimeFigureOut">
              <a:rPr lang="en-PH" smtClean="0"/>
              <a:t>11/03/2023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20E4A187-960D-47EF-B39E-5B7DA778E60F}" type="slidenum">
              <a:rPr lang="en-PH" smtClean="0"/>
              <a:t>‹#›</a:t>
            </a:fld>
            <a:endParaRPr lang="en-PH"/>
          </a:p>
        </p:txBody>
      </p:sp>
    </p:spTree>
    <p:extLst>
      <p:ext uri="{BB962C8B-B14F-4D97-AF65-F5344CB8AC3E}">
        <p14:creationId xmlns:p14="http://schemas.microsoft.com/office/powerpoint/2010/main" val="3357591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2CCD5-D319-4853-B4A0-C0F4ACACF88D}" type="datetimeFigureOut">
              <a:rPr lang="en-PH" smtClean="0"/>
              <a:t>11/03/2023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4A187-960D-47EF-B39E-5B7DA778E60F}" type="slidenum">
              <a:rPr lang="en-PH" smtClean="0"/>
              <a:t>‹#›</a:t>
            </a:fld>
            <a:endParaRPr lang="en-PH"/>
          </a:p>
        </p:txBody>
      </p:sp>
    </p:spTree>
    <p:extLst>
      <p:ext uri="{BB962C8B-B14F-4D97-AF65-F5344CB8AC3E}">
        <p14:creationId xmlns:p14="http://schemas.microsoft.com/office/powerpoint/2010/main" val="2035821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E2E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81048-D62C-4792-8A1F-F0E5E43BD014}" type="datetimeFigureOut">
              <a:rPr lang="en-PH" smtClean="0"/>
              <a:t>11/03/2023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AD283-EDBC-4867-9214-DE6EA4172F77}" type="slidenum">
              <a:rPr lang="en-PH" smtClean="0"/>
              <a:t>‹#›</a:t>
            </a:fld>
            <a:endParaRPr lang="en-PH"/>
          </a:p>
        </p:txBody>
      </p:sp>
    </p:spTree>
    <p:extLst>
      <p:ext uri="{BB962C8B-B14F-4D97-AF65-F5344CB8AC3E}">
        <p14:creationId xmlns:p14="http://schemas.microsoft.com/office/powerpoint/2010/main" val="42356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wav"/><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slide" Target="slide10.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slide" Target="slide1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hyperlink" Target="https://blogs.mathworks.com/loren/2008/10/31/olympic-ring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slide" Target="slide2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8" Type="http://schemas.openxmlformats.org/officeDocument/2006/relationships/image" Target="../media/image2.gif"/><Relationship Id="rId13" Type="http://schemas.openxmlformats.org/officeDocument/2006/relationships/image" Target="../media/image7.gif"/><Relationship Id="rId3" Type="http://schemas.openxmlformats.org/officeDocument/2006/relationships/slide" Target="slide10.xml"/><Relationship Id="rId7" Type="http://schemas.openxmlformats.org/officeDocument/2006/relationships/slide" Target="slide29.xml"/><Relationship Id="rId12" Type="http://schemas.openxmlformats.org/officeDocument/2006/relationships/image" Target="../media/image6.gif"/><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4.gif"/><Relationship Id="rId4" Type="http://schemas.openxmlformats.org/officeDocument/2006/relationships/slide" Target="slide16.xml"/><Relationship Id="rId9"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33" name="Rounded Rectangle 1032"/>
          <p:cNvSpPr/>
          <p:nvPr/>
        </p:nvSpPr>
        <p:spPr>
          <a:xfrm>
            <a:off x="40341" y="1"/>
            <a:ext cx="2313785" cy="851250"/>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4" name="Rounded Rectangle 183"/>
          <p:cNvSpPr/>
          <p:nvPr/>
        </p:nvSpPr>
        <p:spPr>
          <a:xfrm>
            <a:off x="1644571" y="1"/>
            <a:ext cx="2313785" cy="851250"/>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851250"/>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27" name="Rectangle 1026"/>
          <p:cNvSpPr/>
          <p:nvPr/>
        </p:nvSpPr>
        <p:spPr>
          <a:xfrm>
            <a:off x="0" y="914400"/>
            <a:ext cx="12192000" cy="5181600"/>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t>5</a:t>
            </a:r>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30" name="Straight Arrow Connector 1029"/>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dirty="0">
                <a:solidFill>
                  <a:srgbClr val="FC3E59"/>
                </a:solidFill>
                <a:latin typeface="Times New Roman" panose="02020603050405020304" pitchFamily="18" charset="0"/>
                <a:cs typeface="Times New Roman" panose="02020603050405020304" pitchFamily="18" charset="0"/>
              </a:rPr>
              <a:t>Charmaine S. </a:t>
            </a:r>
            <a:r>
              <a:rPr lang="en-PH" dirty="0" err="1">
                <a:solidFill>
                  <a:srgbClr val="FC3E59"/>
                </a:solidFill>
                <a:latin typeface="Times New Roman" panose="02020603050405020304" pitchFamily="18" charset="0"/>
                <a:cs typeface="Times New Roman" panose="02020603050405020304" pitchFamily="18" charset="0"/>
              </a:rPr>
              <a:t>Tolledo’s</a:t>
            </a:r>
            <a:r>
              <a:rPr lang="en-PH" dirty="0">
                <a:solidFill>
                  <a:srgbClr val="FC3E59"/>
                </a:solidFill>
                <a:latin typeface="Times New Roman" panose="02020603050405020304" pitchFamily="18" charset="0"/>
                <a:cs typeface="Times New Roman" panose="02020603050405020304" pitchFamily="18" charset="0"/>
              </a:rPr>
              <a:t> google chrome</a:t>
            </a:r>
          </a:p>
        </p:txBody>
      </p:sp>
      <p:sp>
        <p:nvSpPr>
          <p:cNvPr id="1034" name="Rounded Rectangle 1033"/>
          <p:cNvSpPr/>
          <p:nvPr/>
        </p:nvSpPr>
        <p:spPr>
          <a:xfrm>
            <a:off x="2203077" y="3012830"/>
            <a:ext cx="7785847" cy="792688"/>
          </a:xfrm>
          <a:prstGeom prst="roundRect">
            <a:avLst>
              <a:gd name="adj" fmla="val 50000"/>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038" name="Group 1037"/>
          <p:cNvGrpSpPr/>
          <p:nvPr/>
        </p:nvGrpSpPr>
        <p:grpSpPr>
          <a:xfrm>
            <a:off x="2434638" y="3232315"/>
            <a:ext cx="395110" cy="353718"/>
            <a:chOff x="2434638" y="3190993"/>
            <a:chExt cx="395110" cy="353718"/>
          </a:xfrm>
        </p:grpSpPr>
        <p:sp>
          <p:nvSpPr>
            <p:cNvPr id="1035" name="Oval 1034"/>
            <p:cNvSpPr/>
            <p:nvPr/>
          </p:nvSpPr>
          <p:spPr>
            <a:xfrm>
              <a:off x="2434638" y="3190993"/>
              <a:ext cx="267170" cy="246474"/>
            </a:xfrm>
            <a:prstGeom prst="ellipse">
              <a:avLst/>
            </a:prstGeom>
            <a:solidFill>
              <a:srgbClr val="D2E4EE"/>
            </a:solidFill>
            <a:ln w="38100">
              <a:solidFill>
                <a:srgbClr val="92BE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37" name="Straight Connector 1036"/>
            <p:cNvCxnSpPr>
              <a:stCxn id="1035" idx="5"/>
            </p:cNvCxnSpPr>
            <p:nvPr/>
          </p:nvCxnSpPr>
          <p:spPr>
            <a:xfrm>
              <a:off x="2662682" y="3401372"/>
              <a:ext cx="167066" cy="143339"/>
            </a:xfrm>
            <a:prstGeom prst="line">
              <a:avLst/>
            </a:prstGeom>
            <a:ln w="38100">
              <a:solidFill>
                <a:srgbClr val="92BED6"/>
              </a:solidFill>
            </a:ln>
          </p:spPr>
          <p:style>
            <a:lnRef idx="1">
              <a:schemeClr val="accent1"/>
            </a:lnRef>
            <a:fillRef idx="0">
              <a:schemeClr val="accent1"/>
            </a:fillRef>
            <a:effectRef idx="0">
              <a:schemeClr val="accent1"/>
            </a:effectRef>
            <a:fontRef idx="minor">
              <a:schemeClr val="tx1"/>
            </a:fontRef>
          </p:style>
        </p:cxnSp>
      </p:grpSp>
      <p:sp>
        <p:nvSpPr>
          <p:cNvPr id="1039" name="Rectangle 1038"/>
          <p:cNvSpPr/>
          <p:nvPr/>
        </p:nvSpPr>
        <p:spPr>
          <a:xfrm>
            <a:off x="5117891" y="4062045"/>
            <a:ext cx="1956218" cy="394051"/>
          </a:xfrm>
          <a:prstGeom prst="rect">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solidFill>
                  <a:srgbClr val="FC3E59"/>
                </a:solidFill>
                <a:latin typeface="04b" panose="00000400000000000000" pitchFamily="2" charset="0"/>
              </a:rPr>
              <a:t>SEARCH</a:t>
            </a:r>
          </a:p>
        </p:txBody>
      </p:sp>
      <p:sp>
        <p:nvSpPr>
          <p:cNvPr id="1040" name="Rectangle 1039"/>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1048" name="Group 1047"/>
          <p:cNvGrpSpPr/>
          <p:nvPr/>
        </p:nvGrpSpPr>
        <p:grpSpPr>
          <a:xfrm>
            <a:off x="171263" y="6457780"/>
            <a:ext cx="271013" cy="249628"/>
            <a:chOff x="171263" y="6457780"/>
            <a:chExt cx="271013" cy="249628"/>
          </a:xfrm>
          <a:solidFill>
            <a:srgbClr val="FDB1BC"/>
          </a:solidFill>
        </p:grpSpPr>
        <p:sp>
          <p:nvSpPr>
            <p:cNvPr id="1041"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43" name="Straight Connector 1042"/>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1051" name="Rectangle 1050"/>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206" name="Group 205"/>
          <p:cNvGrpSpPr/>
          <p:nvPr/>
        </p:nvGrpSpPr>
        <p:grpSpPr>
          <a:xfrm flipH="1">
            <a:off x="701325" y="6467342"/>
            <a:ext cx="270224" cy="249628"/>
            <a:chOff x="2434638" y="3190993"/>
            <a:chExt cx="395110" cy="353718"/>
          </a:xfrm>
          <a:solidFill>
            <a:srgbClr val="FDB1BC"/>
          </a:solidFill>
        </p:grpSpPr>
        <p:sp>
          <p:nvSpPr>
            <p:cNvPr id="207" name="Oval 206"/>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208" name="Straight Connector 207"/>
            <p:cNvCxnSpPr>
              <a:stCxn id="207"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11748101" y="6471427"/>
            <a:ext cx="249833" cy="212075"/>
            <a:chOff x="11699647" y="6471426"/>
            <a:chExt cx="249833" cy="212075"/>
          </a:xfrm>
        </p:grpSpPr>
        <p:sp>
          <p:nvSpPr>
            <p:cNvPr id="1052" name="Rounded Rectangular Callout 1051"/>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54" name="Straight Connector 1053"/>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169" name="TextBox 168"/>
          <p:cNvSpPr txBox="1"/>
          <p:nvPr/>
        </p:nvSpPr>
        <p:spPr>
          <a:xfrm>
            <a:off x="10491330" y="6407019"/>
            <a:ext cx="1207383"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176" name="TextBox 175"/>
          <p:cNvSpPr txBox="1"/>
          <p:nvPr/>
        </p:nvSpPr>
        <p:spPr>
          <a:xfrm>
            <a:off x="2701808" y="3191197"/>
            <a:ext cx="7656541" cy="707886"/>
          </a:xfrm>
          <a:prstGeom prst="rect">
            <a:avLst/>
          </a:prstGeom>
          <a:noFill/>
        </p:spPr>
        <p:txBody>
          <a:bodyPr wrap="square" rtlCol="0">
            <a:spAutoFit/>
          </a:bodyPr>
          <a:lstStyle/>
          <a:p>
            <a:r>
              <a:rPr lang="en-PH" sz="2200" b="1" dirty="0">
                <a:solidFill>
                  <a:srgbClr val="FC3E59"/>
                </a:solidFill>
                <a:latin typeface="Felix Titling" panose="04060505060202020A04" pitchFamily="82" charset="0"/>
              </a:rPr>
              <a:t>Digital Image Formation and Enhancement</a:t>
            </a:r>
          </a:p>
          <a:p>
            <a:endParaRPr lang="en-PH" b="1" dirty="0">
              <a:solidFill>
                <a:srgbClr val="FC3E59"/>
              </a:solidFill>
              <a:latin typeface="04b" panose="00000400000000000000" pitchFamily="2" charset="0"/>
            </a:endParaRPr>
          </a:p>
        </p:txBody>
      </p:sp>
      <p:pic>
        <p:nvPicPr>
          <p:cNvPr id="178" name="[ONTIVA.COM]-Typing Sound Effect (no copyright)-HQ">
            <a:hlinkClick r:id="" action="ppaction://media"/>
          </p:cNvPr>
          <p:cNvPicPr>
            <a:picLocks noChangeAspect="1"/>
          </p:cNvPicPr>
          <p:nvPr>
            <a:audioFile r:link="rId1"/>
            <p:extLst>
              <p:ext uri="{DAA4B4D4-6D71-4841-9C94-3DE7FCFB9230}">
                <p14:media xmlns:p14="http://schemas.microsoft.com/office/powerpoint/2010/main" r:embed="rId2">
                  <p14:trim st="2344" end="15891.1041"/>
                </p14:media>
              </p:ext>
            </p:extLst>
          </p:nvPr>
        </p:nvPicPr>
        <p:blipFill>
          <a:blip r:embed="rId5"/>
          <a:stretch>
            <a:fillRect/>
          </a:stretch>
        </p:blipFill>
        <p:spPr>
          <a:xfrm>
            <a:off x="-975220" y="6902120"/>
            <a:ext cx="609600" cy="609600"/>
          </a:xfrm>
          <a:prstGeom prst="rect">
            <a:avLst/>
          </a:prstGeom>
        </p:spPr>
      </p:pic>
      <p:sp>
        <p:nvSpPr>
          <p:cNvPr id="179" name="Up Arrow 178"/>
          <p:cNvSpPr/>
          <p:nvPr/>
        </p:nvSpPr>
        <p:spPr>
          <a:xfrm rot="20489432">
            <a:off x="12410385" y="6899505"/>
            <a:ext cx="376881" cy="435707"/>
          </a:xfrm>
          <a:prstGeom prst="upArrow">
            <a:avLst>
              <a:gd name="adj1" fmla="val 36458"/>
              <a:gd name="adj2" fmla="val 53366"/>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81" name="[ONTIVA.COM]-Mouse Click - Sound Effect (HD)-HQ">
            <a:hlinkClick r:id="" action="ppaction://media"/>
          </p:cNvPr>
          <p:cNvPicPr>
            <a:picLocks noChangeAspect="1"/>
          </p:cNvPicPr>
          <p:nvPr>
            <a:audioFile r:link="rId1"/>
            <p:extLst>
              <p:ext uri="{DAA4B4D4-6D71-4841-9C94-3DE7FCFB9230}">
                <p14:media xmlns:p14="http://schemas.microsoft.com/office/powerpoint/2010/main" r:embed="rId3">
                  <p14:trim st="986" end="1847.0416"/>
                </p14:media>
              </p:ext>
            </p:extLst>
          </p:nvPr>
        </p:nvPicPr>
        <p:blipFill>
          <a:blip r:embed="rId5"/>
          <a:stretch>
            <a:fillRect/>
          </a:stretch>
        </p:blipFill>
        <p:spPr>
          <a:xfrm>
            <a:off x="-975220" y="7716078"/>
            <a:ext cx="609600" cy="609600"/>
          </a:xfrm>
          <a:prstGeom prst="rect">
            <a:avLst/>
          </a:prstGeom>
        </p:spPr>
      </p:pic>
      <p:sp>
        <p:nvSpPr>
          <p:cNvPr id="231" name="Rectangle 230"/>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2" name="Rectangle 231"/>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3" name="Isosceles Triangle 232"/>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4" name="Isosceles Triangle 233"/>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4" name="Multiply 43">
            <a:hlinkClick r:id="rId6"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71777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7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724" fill="hold"/>
                                        <p:tgtEl>
                                          <p:spTgt spid="178"/>
                                        </p:tgtEl>
                                      </p:cBhvr>
                                    </p:cmd>
                                  </p:childTnLst>
                                </p:cTn>
                              </p:par>
                            </p:childTnLst>
                          </p:cTn>
                        </p:par>
                        <p:par>
                          <p:cTn id="9" fill="hold">
                            <p:stCondLst>
                              <p:cond delay="3401"/>
                            </p:stCondLst>
                            <p:childTnLst>
                              <p:par>
                                <p:cTn id="10" presetID="42" presetClass="path" presetSubtype="0" accel="50000" decel="50000" fill="hold" grpId="0" nodeType="afterEffect">
                                  <p:stCondLst>
                                    <p:cond delay="0"/>
                                  </p:stCondLst>
                                  <p:childTnLst>
                                    <p:animMotion origin="layout" path="M -0.00794 -1.48148E-6 L -0.48359 -0.38796 " pathEditMode="relative" rAng="0" ptsTypes="AA">
                                      <p:cBhvr>
                                        <p:cTn id="11" dur="2000" fill="hold"/>
                                        <p:tgtEl>
                                          <p:spTgt spid="179"/>
                                        </p:tgtEl>
                                        <p:attrNameLst>
                                          <p:attrName>ppt_x</p:attrName>
                                          <p:attrName>ppt_y</p:attrName>
                                        </p:attrNameLst>
                                      </p:cBhvr>
                                      <p:rCtr x="-23789" y="-19398"/>
                                    </p:animMotion>
                                  </p:childTnLst>
                                </p:cTn>
                              </p:par>
                            </p:childTnLst>
                          </p:cTn>
                        </p:par>
                        <p:par>
                          <p:cTn id="12" fill="hold">
                            <p:stCondLst>
                              <p:cond delay="5401"/>
                            </p:stCondLst>
                            <p:childTnLst>
                              <p:par>
                                <p:cTn id="13" presetID="26" presetClass="emph" presetSubtype="0" fill="hold" grpId="1" nodeType="afterEffect">
                                  <p:stCondLst>
                                    <p:cond delay="0"/>
                                  </p:stCondLst>
                                  <p:childTnLst>
                                    <p:animEffect transition="out" filter="fade">
                                      <p:cBhvr>
                                        <p:cTn id="14" dur="500" tmFilter="0, 0; .2, .5; .8, .5; 1, 0"/>
                                        <p:tgtEl>
                                          <p:spTgt spid="179"/>
                                        </p:tgtEl>
                                      </p:cBhvr>
                                    </p:animEffect>
                                    <p:animScale>
                                      <p:cBhvr>
                                        <p:cTn id="15" dur="250" autoRev="1" fill="hold"/>
                                        <p:tgtEl>
                                          <p:spTgt spid="179"/>
                                        </p:tgtEl>
                                      </p:cBhvr>
                                      <p:by x="105000" y="105000"/>
                                    </p:animScale>
                                  </p:childTnLst>
                                </p:cTn>
                              </p:par>
                              <p:par>
                                <p:cTn id="16" presetID="1" presetClass="mediacall" presetSubtype="0" fill="hold" nodeType="withEffect">
                                  <p:stCondLst>
                                    <p:cond delay="0"/>
                                  </p:stCondLst>
                                  <p:childTnLst>
                                    <p:cmd type="call" cmd="playFrom(0.0)">
                                      <p:cBhvr>
                                        <p:cTn id="17" dur="232" fill="hold"/>
                                        <p:tgtEl>
                                          <p:spTgt spid="181"/>
                                        </p:tgtEl>
                                      </p:cBhvr>
                                    </p:cmd>
                                  </p:childTnLst>
                                </p:cTn>
                              </p:par>
                              <p:par>
                                <p:cTn id="18" presetID="26" presetClass="emph" presetSubtype="0" fill="hold" grpId="0" nodeType="withEffect">
                                  <p:stCondLst>
                                    <p:cond delay="0"/>
                                  </p:stCondLst>
                                  <p:childTnLst>
                                    <p:animEffect transition="out" filter="fade">
                                      <p:cBhvr>
                                        <p:cTn id="19" dur="500" tmFilter="0, 0; .2, .5; .8, .5; 1, 0"/>
                                        <p:tgtEl>
                                          <p:spTgt spid="1039"/>
                                        </p:tgtEl>
                                      </p:cBhvr>
                                    </p:animEffect>
                                    <p:animScale>
                                      <p:cBhvr>
                                        <p:cTn id="20" dur="250" autoRev="1" fill="hold"/>
                                        <p:tgtEl>
                                          <p:spTgt spid="10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178"/>
                </p:tgtEl>
              </p:cMediaNode>
            </p:audio>
            <p:audio>
              <p:cMediaNode vol="80000">
                <p:cTn id="22" fill="hold" display="0">
                  <p:stCondLst>
                    <p:cond delay="indefinite"/>
                  </p:stCondLst>
                  <p:endCondLst>
                    <p:cond evt="onStopAudio" delay="0">
                      <p:tgtEl>
                        <p:sldTgt/>
                      </p:tgtEl>
                    </p:cond>
                  </p:endCondLst>
                </p:cTn>
                <p:tgtEl>
                  <p:spTgt spid="181"/>
                </p:tgtEl>
              </p:cMediaNode>
            </p:audio>
          </p:childTnLst>
        </p:cTn>
      </p:par>
    </p:tnLst>
    <p:bldLst>
      <p:bldP spid="1039" grpId="0" animBg="1"/>
      <p:bldP spid="176" grpId="0"/>
      <p:bldP spid="179" grpId="0" animBg="1"/>
      <p:bldP spid="17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p:cNvSpPr txBox="1"/>
          <p:nvPr/>
        </p:nvSpPr>
        <p:spPr>
          <a:xfrm>
            <a:off x="2592612" y="1399492"/>
            <a:ext cx="6758919" cy="923330"/>
          </a:xfrm>
          <a:prstGeom prst="rect">
            <a:avLst/>
          </a:prstGeom>
          <a:noFill/>
        </p:spPr>
        <p:txBody>
          <a:bodyPr wrap="square" rtlCol="0">
            <a:spAutoFit/>
          </a:bodyPr>
          <a:lstStyle/>
          <a:p>
            <a:r>
              <a:rPr lang="en-PH" sz="5400" dirty="0">
                <a:solidFill>
                  <a:srgbClr val="FC3E59"/>
                </a:solidFill>
                <a:latin typeface="04b" panose="00000400000000000000" pitchFamily="2" charset="0"/>
              </a:rPr>
              <a:t>ACTIVITY 1.2</a:t>
            </a:r>
          </a:p>
        </p:txBody>
      </p:sp>
      <p:sp>
        <p:nvSpPr>
          <p:cNvPr id="41" name="Multiply 40">
            <a:hlinkClick r:id="rId5"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8FD36620-88F6-446E-8F70-3136F7DDCF02}"/>
              </a:ext>
            </a:extLst>
          </p:cNvPr>
          <p:cNvSpPr txBox="1"/>
          <p:nvPr/>
        </p:nvSpPr>
        <p:spPr>
          <a:xfrm>
            <a:off x="4064899" y="2232212"/>
            <a:ext cx="4430269" cy="523220"/>
          </a:xfrm>
          <a:prstGeom prst="rect">
            <a:avLst/>
          </a:prstGeom>
          <a:noFill/>
        </p:spPr>
        <p:txBody>
          <a:bodyPr wrap="square" numCol="1" rtlCol="0">
            <a:spAutoFit/>
          </a:bodyPr>
          <a:lstStyle/>
          <a:p>
            <a:r>
              <a:rPr lang="en-PH" sz="2800" dirty="0">
                <a:solidFill>
                  <a:srgbClr val="FC3E59"/>
                </a:solidFill>
                <a:latin typeface="04b" panose="020B0604020202020204"/>
              </a:rPr>
              <a:t>Color image</a:t>
            </a:r>
          </a:p>
        </p:txBody>
      </p:sp>
      <p:sp>
        <p:nvSpPr>
          <p:cNvPr id="34" name="TextBox 33">
            <a:extLst>
              <a:ext uri="{FF2B5EF4-FFF2-40B4-BE49-F238E27FC236}">
                <a16:creationId xmlns:a16="http://schemas.microsoft.com/office/drawing/2014/main" id="{159AD425-1F50-4195-8A9A-AC59A35FEB8B}"/>
              </a:ext>
            </a:extLst>
          </p:cNvPr>
          <p:cNvSpPr txBox="1"/>
          <p:nvPr/>
        </p:nvSpPr>
        <p:spPr>
          <a:xfrm>
            <a:off x="2952243" y="3155542"/>
            <a:ext cx="6655580" cy="954107"/>
          </a:xfrm>
          <a:prstGeom prst="rect">
            <a:avLst/>
          </a:prstGeom>
          <a:noFill/>
        </p:spPr>
        <p:txBody>
          <a:bodyPr wrap="square" numCol="1" rtlCol="0">
            <a:spAutoFit/>
          </a:bodyPr>
          <a:lstStyle/>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Olympics Logo </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Basic Types of Image</a:t>
            </a:r>
          </a:p>
        </p:txBody>
      </p:sp>
    </p:spTree>
    <p:extLst>
      <p:ext uri="{BB962C8B-B14F-4D97-AF65-F5344CB8AC3E}">
        <p14:creationId xmlns:p14="http://schemas.microsoft.com/office/powerpoint/2010/main" val="16444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1501"/>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1FFF12-4EB8-4DC0-90A6-4638A3256CA8}"/>
              </a:ext>
            </a:extLst>
          </p:cNvPr>
          <p:cNvSpPr/>
          <p:nvPr/>
        </p:nvSpPr>
        <p:spPr>
          <a:xfrm>
            <a:off x="0" y="0"/>
            <a:ext cx="6453809"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209359" y="1555150"/>
            <a:ext cx="6058919" cy="511028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sp>
        <p:nvSpPr>
          <p:cNvPr id="8" name="Rectangle 7">
            <a:extLst>
              <a:ext uri="{FF2B5EF4-FFF2-40B4-BE49-F238E27FC236}">
                <a16:creationId xmlns:a16="http://schemas.microsoft.com/office/drawing/2014/main" id="{833CC740-A11F-4AF8-8C69-57CF59E02C79}"/>
              </a:ext>
            </a:extLst>
          </p:cNvPr>
          <p:cNvSpPr/>
          <p:nvPr/>
        </p:nvSpPr>
        <p:spPr>
          <a:xfrm>
            <a:off x="1073426" y="174410"/>
            <a:ext cx="4554255" cy="1035056"/>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rPr>
              <a:t>OLYMPIC LOGO</a:t>
            </a:r>
          </a:p>
        </p:txBody>
      </p:sp>
      <p:pic>
        <p:nvPicPr>
          <p:cNvPr id="3" name="Picture 2">
            <a:extLst>
              <a:ext uri="{FF2B5EF4-FFF2-40B4-BE49-F238E27FC236}">
                <a16:creationId xmlns:a16="http://schemas.microsoft.com/office/drawing/2014/main" id="{1D09A54F-3FA3-4F78-B423-5A8CB949468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33714" y1="39177" x2="33714" y2="39177"/>
                        <a14:backgroundMark x1="34400" y1="48323" x2="34400" y2="48323"/>
                        <a14:backgroundMark x1="39543" y1="55793" x2="39543" y2="55793"/>
                        <a14:backgroundMark x1="52114" y1="56707" x2="52114" y2="56707"/>
                        <a14:backgroundMark x1="53371" y1="36128" x2="53371" y2="36128"/>
                        <a14:backgroundMark x1="45143" y1="46037" x2="45143" y2="46037"/>
                        <a14:backgroundMark x1="57257" y1="49543" x2="57257" y2="49543"/>
                        <a14:backgroundMark x1="63200" y1="58537" x2="63200" y2="58537"/>
                        <a14:backgroundMark x1="78171" y1="34146" x2="78171" y2="34146"/>
                        <a14:backgroundMark x1="70171" y1="49543" x2="70171" y2="49543"/>
                      </a14:backgroundRemoval>
                    </a14:imgEffect>
                  </a14:imgLayer>
                </a14:imgProps>
              </a:ext>
              <a:ext uri="{28A0092B-C50C-407E-A947-70E740481C1C}">
                <a14:useLocalDpi xmlns:a14="http://schemas.microsoft.com/office/drawing/2010/main" val="0"/>
              </a:ext>
            </a:extLst>
          </a:blip>
          <a:srcRect l="11492" t="15586" r="8992" b="17913"/>
          <a:stretch/>
        </p:blipFill>
        <p:spPr>
          <a:xfrm>
            <a:off x="6268278" y="1514061"/>
            <a:ext cx="6108196" cy="3829878"/>
          </a:xfrm>
          <a:prstGeom prst="rect">
            <a:avLst/>
          </a:prstGeom>
        </p:spPr>
      </p:pic>
      <p:sp>
        <p:nvSpPr>
          <p:cNvPr id="11" name="Rectangle 10">
            <a:extLst>
              <a:ext uri="{FF2B5EF4-FFF2-40B4-BE49-F238E27FC236}">
                <a16:creationId xmlns:a16="http://schemas.microsoft.com/office/drawing/2014/main" id="{341BDD2C-0B14-4589-8A77-6918F7D77567}"/>
              </a:ext>
            </a:extLst>
          </p:cNvPr>
          <p:cNvSpPr/>
          <p:nvPr/>
        </p:nvSpPr>
        <p:spPr>
          <a:xfrm>
            <a:off x="589757" y="1821127"/>
            <a:ext cx="5506243" cy="432430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This Olympic logo is a MATLAB-created color image. It is comprised of five overlapping rings of various hues, including blue, yellow, black, green, and red. In my code , I defined the x and y coordinates of each ring using the cos and sin functions, with a radius of 0.9, then shifted these points horizontally and vertically to the correct positions for each ring. This creation of the color image explains why it is so vital to many aspects of our everyday lives, including photography and scientific study. My code was inspired by the code I saw online, which can be accessed at </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hlinkClick r:id="rId4"/>
              </a:rPr>
              <a:t>https://blogs.mathworks.com/loren/2008/10/31/olympic-rings/</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(To add, I first created a code that was comparable to the code in the lab manual, but I kept getting an error, particularly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EError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in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images.internal.imageDisplayValidateParams</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so I just deleted the entire code.) </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232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8" y="-1"/>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52562" y="287134"/>
            <a:ext cx="4107404"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rPr>
              <a:t>BINARY IMAGE</a:t>
            </a:r>
          </a:p>
        </p:txBody>
      </p:sp>
      <p:sp>
        <p:nvSpPr>
          <p:cNvPr id="6" name="Rectangle 5"/>
          <p:cNvSpPr/>
          <p:nvPr/>
        </p:nvSpPr>
        <p:spPr>
          <a:xfrm>
            <a:off x="4700785" y="4579651"/>
            <a:ext cx="7709345"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DA079449-9951-4575-82BB-85DE1C4C4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795" y="120562"/>
            <a:ext cx="5770506" cy="4037265"/>
          </a:xfrm>
          <a:prstGeom prst="rect">
            <a:avLst/>
          </a:prstGeom>
        </p:spPr>
      </p:pic>
      <p:sp>
        <p:nvSpPr>
          <p:cNvPr id="8" name="Rectangle 7">
            <a:extLst>
              <a:ext uri="{FF2B5EF4-FFF2-40B4-BE49-F238E27FC236}">
                <a16:creationId xmlns:a16="http://schemas.microsoft.com/office/drawing/2014/main" id="{F96B4F61-8E11-405B-8CCC-024D3629932F}"/>
              </a:ext>
            </a:extLst>
          </p:cNvPr>
          <p:cNvSpPr/>
          <p:nvPr/>
        </p:nvSpPr>
        <p:spPr>
          <a:xfrm>
            <a:off x="4931107" y="4116842"/>
            <a:ext cx="7479023" cy="50379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PH" sz="1200" dirty="0">
                <a:solidFill>
                  <a:prstClr val="black">
                    <a:lumMod val="75000"/>
                    <a:lumOff val="25000"/>
                  </a:prstClr>
                </a:solidFill>
                <a:latin typeface="Sitka Display" panose="02000505000000020004" pitchFamily="2" charset="0"/>
              </a:rPr>
              <a:t>Source: https://images.unsplash.com/photo-1533651180995-3b8dcd33e834?ixlib=rb 4.0.3&amp;ixid=MnwxMjA3fDB8MHxwaG90by1wYWdlfHx8fGVufDB8fHx8&amp;auto=format&amp;fit=crop&amp;w=870&amp;q=80</a:t>
            </a:r>
            <a:endParaRPr kumimoji="0" lang="en-PH" sz="12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endParaRPr>
          </a:p>
        </p:txBody>
      </p:sp>
      <p:pic>
        <p:nvPicPr>
          <p:cNvPr id="9" name="Picture 8">
            <a:extLst>
              <a:ext uri="{FF2B5EF4-FFF2-40B4-BE49-F238E27FC236}">
                <a16:creationId xmlns:a16="http://schemas.microsoft.com/office/drawing/2014/main" id="{7450DEFC-D4DB-4872-B04A-B03E398DD6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669" y="1579374"/>
            <a:ext cx="3733957" cy="4752309"/>
          </a:xfrm>
          <a:prstGeom prst="rect">
            <a:avLst/>
          </a:prstGeom>
        </p:spPr>
      </p:pic>
      <p:sp>
        <p:nvSpPr>
          <p:cNvPr id="10" name="Rectangle 9">
            <a:extLst>
              <a:ext uri="{FF2B5EF4-FFF2-40B4-BE49-F238E27FC236}">
                <a16:creationId xmlns:a16="http://schemas.microsoft.com/office/drawing/2014/main" id="{2B44DF64-DC29-4527-A371-0319916406E5}"/>
              </a:ext>
            </a:extLst>
          </p:cNvPr>
          <p:cNvSpPr/>
          <p:nvPr/>
        </p:nvSpPr>
        <p:spPr>
          <a:xfrm>
            <a:off x="4924046" y="4077500"/>
            <a:ext cx="7042667" cy="299141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The most basic image type which probably always mistaken as a grayscale image (which we will see later on) is the binary image. There are just two potential values for each pixel in this image: black and white</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sym typeface="Symbol" panose="05050102010706020507" pitchFamily="18" charset="2"/>
              </a:rPr>
              <a:t>, nothing in between. I turned this colored image I got from the internet into binary image using GIMP.</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97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8" y="-1"/>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50871" y="481546"/>
            <a:ext cx="4107404"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rPr>
              <a:t>GRAYSCALE IMAGE</a:t>
            </a:r>
          </a:p>
        </p:txBody>
      </p:sp>
      <p:sp>
        <p:nvSpPr>
          <p:cNvPr id="6" name="Rectangle 5"/>
          <p:cNvSpPr/>
          <p:nvPr/>
        </p:nvSpPr>
        <p:spPr>
          <a:xfrm>
            <a:off x="4700785" y="4579651"/>
            <a:ext cx="7709345"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DA079449-9951-4575-82BB-85DE1C4C4D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60027" y="259716"/>
            <a:ext cx="3990859" cy="4037265"/>
          </a:xfrm>
          <a:prstGeom prst="rect">
            <a:avLst/>
          </a:prstGeom>
        </p:spPr>
      </p:pic>
      <p:sp>
        <p:nvSpPr>
          <p:cNvPr id="8" name="Rectangle 7">
            <a:extLst>
              <a:ext uri="{FF2B5EF4-FFF2-40B4-BE49-F238E27FC236}">
                <a16:creationId xmlns:a16="http://schemas.microsoft.com/office/drawing/2014/main" id="{F96B4F61-8E11-405B-8CCC-024D3629932F}"/>
              </a:ext>
            </a:extLst>
          </p:cNvPr>
          <p:cNvSpPr/>
          <p:nvPr/>
        </p:nvSpPr>
        <p:spPr>
          <a:xfrm>
            <a:off x="6096000" y="4230510"/>
            <a:ext cx="650681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PH" sz="1200" dirty="0">
                <a:solidFill>
                  <a:prstClr val="black">
                    <a:lumMod val="75000"/>
                    <a:lumOff val="25000"/>
                  </a:prstClr>
                </a:solidFill>
                <a:latin typeface="Sitka Display" panose="02000505000000020004" pitchFamily="2" charset="0"/>
              </a:rPr>
              <a:t>Source: https://www.shutterstock.com/image-photo/cute-panda-tree-201006434</a:t>
            </a:r>
            <a:endParaRPr kumimoji="0" lang="en-PH" sz="12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endParaRPr>
          </a:p>
        </p:txBody>
      </p:sp>
      <p:pic>
        <p:nvPicPr>
          <p:cNvPr id="9" name="Picture 8">
            <a:extLst>
              <a:ext uri="{FF2B5EF4-FFF2-40B4-BE49-F238E27FC236}">
                <a16:creationId xmlns:a16="http://schemas.microsoft.com/office/drawing/2014/main" id="{7450DEFC-D4DB-4872-B04A-B03E398DD6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483" y="2034525"/>
            <a:ext cx="4123552" cy="3803766"/>
          </a:xfrm>
          <a:prstGeom prst="rect">
            <a:avLst/>
          </a:prstGeom>
        </p:spPr>
      </p:pic>
      <p:sp>
        <p:nvSpPr>
          <p:cNvPr id="11" name="Rectangle 10">
            <a:extLst>
              <a:ext uri="{FF2B5EF4-FFF2-40B4-BE49-F238E27FC236}">
                <a16:creationId xmlns:a16="http://schemas.microsoft.com/office/drawing/2014/main" id="{5A6839FD-FF90-41B0-8D77-1D0027FC0658}"/>
              </a:ext>
            </a:extLst>
          </p:cNvPr>
          <p:cNvSpPr/>
          <p:nvPr/>
        </p:nvSpPr>
        <p:spPr>
          <a:xfrm>
            <a:off x="4863714" y="4340719"/>
            <a:ext cx="7094803"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The picture we referred to as Black and White is actually a grayscale image, not a binary one. This image, unlike the previous, is not absolutely black and white but may also be gray; in fact, its pixels contain values between 0 and 255. Also, comparing the property, its file size is smaller than that of true color and indexed image (which are in the next slides.) thus, this can be an advantage in situations where storage or transmission bandwidth is restricted.</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55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8" y="-1"/>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52562" y="287134"/>
            <a:ext cx="4107404"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rPr>
              <a:t>TRUECOLOR IMAGE</a:t>
            </a:r>
          </a:p>
        </p:txBody>
      </p:sp>
      <p:sp>
        <p:nvSpPr>
          <p:cNvPr id="6" name="Rectangle 5"/>
          <p:cNvSpPr/>
          <p:nvPr/>
        </p:nvSpPr>
        <p:spPr>
          <a:xfrm>
            <a:off x="4700785" y="4579651"/>
            <a:ext cx="7709345"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DA079449-9951-4575-82BB-85DE1C4C4D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2259" y="120562"/>
            <a:ext cx="5065577" cy="4037265"/>
          </a:xfrm>
          <a:prstGeom prst="rect">
            <a:avLst/>
          </a:prstGeom>
        </p:spPr>
      </p:pic>
      <p:sp>
        <p:nvSpPr>
          <p:cNvPr id="8" name="Rectangle 7">
            <a:extLst>
              <a:ext uri="{FF2B5EF4-FFF2-40B4-BE49-F238E27FC236}">
                <a16:creationId xmlns:a16="http://schemas.microsoft.com/office/drawing/2014/main" id="{F96B4F61-8E11-405B-8CCC-024D3629932F}"/>
              </a:ext>
            </a:extLst>
          </p:cNvPr>
          <p:cNvSpPr/>
          <p:nvPr/>
        </p:nvSpPr>
        <p:spPr>
          <a:xfrm>
            <a:off x="5149285" y="4116841"/>
            <a:ext cx="7479023" cy="50379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PH" sz="1200" dirty="0">
                <a:solidFill>
                  <a:prstClr val="black">
                    <a:lumMod val="75000"/>
                    <a:lumOff val="25000"/>
                  </a:prstClr>
                </a:solidFill>
                <a:latin typeface="Sitka Display" panose="02000505000000020004" pitchFamily="2" charset="0"/>
              </a:rPr>
              <a:t>Source: https://images.squarespace-cdn.com/content/v1/56bf55504c2f85a60a9b9fe5/1635897793784-OD3181KEQJ2AV5QTEEK6/SunflowerSunset.jpg?format=750w</a:t>
            </a:r>
            <a:endParaRPr kumimoji="0" lang="en-PH" sz="12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endParaRPr>
          </a:p>
        </p:txBody>
      </p:sp>
      <p:pic>
        <p:nvPicPr>
          <p:cNvPr id="9" name="Picture 8">
            <a:extLst>
              <a:ext uri="{FF2B5EF4-FFF2-40B4-BE49-F238E27FC236}">
                <a16:creationId xmlns:a16="http://schemas.microsoft.com/office/drawing/2014/main" id="{7450DEFC-D4DB-4872-B04A-B03E398DD6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336" y="1594673"/>
            <a:ext cx="3651145" cy="4686857"/>
          </a:xfrm>
          <a:prstGeom prst="rect">
            <a:avLst/>
          </a:prstGeom>
        </p:spPr>
      </p:pic>
      <p:sp>
        <p:nvSpPr>
          <p:cNvPr id="10" name="Rectangle 9">
            <a:extLst>
              <a:ext uri="{FF2B5EF4-FFF2-40B4-BE49-F238E27FC236}">
                <a16:creationId xmlns:a16="http://schemas.microsoft.com/office/drawing/2014/main" id="{040B7F1A-3DD9-4A63-BAAA-00890175A6ED}"/>
              </a:ext>
            </a:extLst>
          </p:cNvPr>
          <p:cNvSpPr/>
          <p:nvPr/>
        </p:nvSpPr>
        <p:spPr>
          <a:xfrm>
            <a:off x="4931107" y="4368739"/>
            <a:ext cx="7042667"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Truecolor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images, often known as RGB images, are the most prevalent type of image used today. Nearly all images we encounter nowadays, whether on social media sites or on the street, are likely of this sort. In accordance with its name, each pixel is made up of a combination of the three main colors: red, green, and blue. Combining these three will result in a vast variety of hues and shades. </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47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8" y="-1"/>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252562" y="287134"/>
            <a:ext cx="4107404"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600" dirty="0">
                <a:solidFill>
                  <a:prstClr val="white"/>
                </a:solidFill>
                <a:latin typeface="VCR OSD Mono" panose="02000609000000000000" pitchFamily="49" charset="0"/>
              </a:rPr>
              <a:t>INDEXED IMAGE</a:t>
            </a:r>
            <a:endPar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sp>
        <p:nvSpPr>
          <p:cNvPr id="6" name="Rectangle 5"/>
          <p:cNvSpPr/>
          <p:nvPr/>
        </p:nvSpPr>
        <p:spPr>
          <a:xfrm>
            <a:off x="4700785" y="4579651"/>
            <a:ext cx="7709345"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DA079449-9951-4575-82BB-85DE1C4C4D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35289" y="129601"/>
            <a:ext cx="3240335" cy="4320448"/>
          </a:xfrm>
          <a:prstGeom prst="rect">
            <a:avLst/>
          </a:prstGeom>
        </p:spPr>
      </p:pic>
      <p:pic>
        <p:nvPicPr>
          <p:cNvPr id="9" name="Picture 8">
            <a:extLst>
              <a:ext uri="{FF2B5EF4-FFF2-40B4-BE49-F238E27FC236}">
                <a16:creationId xmlns:a16="http://schemas.microsoft.com/office/drawing/2014/main" id="{7450DEFC-D4DB-4872-B04A-B03E398DD6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3172" y="1512129"/>
            <a:ext cx="3886183" cy="5058737"/>
          </a:xfrm>
          <a:prstGeom prst="rect">
            <a:avLst/>
          </a:prstGeom>
        </p:spPr>
      </p:pic>
      <p:sp>
        <p:nvSpPr>
          <p:cNvPr id="10" name="Rectangle 9">
            <a:extLst>
              <a:ext uri="{FF2B5EF4-FFF2-40B4-BE49-F238E27FC236}">
                <a16:creationId xmlns:a16="http://schemas.microsoft.com/office/drawing/2014/main" id="{4AACF0BF-39ED-45EE-8938-EAB1A30C3226}"/>
              </a:ext>
            </a:extLst>
          </p:cNvPr>
          <p:cNvSpPr/>
          <p:nvPr/>
        </p:nvSpPr>
        <p:spPr>
          <a:xfrm>
            <a:off x="4931107" y="4368739"/>
            <a:ext cx="7042667" cy="251728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The last basic image type is the Indexed image. Instead of keeping the whole color information for each pixel, it assigns a unique index value to each color in the image using a color lookup table, as its name suggests. While it seems almost identical to a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truecolor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image to the human eye, they encode and store color information differently. Compared to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truecolor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photos, indexed images can be more space-efficient, making them useful for certain purposes.</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37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p:cNvSpPr txBox="1"/>
          <p:nvPr/>
        </p:nvSpPr>
        <p:spPr>
          <a:xfrm>
            <a:off x="2152783" y="1371597"/>
            <a:ext cx="7638577" cy="1200329"/>
          </a:xfrm>
          <a:prstGeom prst="rect">
            <a:avLst/>
          </a:prstGeom>
          <a:noFill/>
        </p:spPr>
        <p:txBody>
          <a:bodyPr wrap="square" rtlCol="0">
            <a:spAutoFit/>
          </a:bodyPr>
          <a:lstStyle/>
          <a:p>
            <a:r>
              <a:rPr lang="en-PH" sz="7200" dirty="0">
                <a:solidFill>
                  <a:srgbClr val="FC3E59"/>
                </a:solidFill>
                <a:latin typeface="04b" panose="00000400000000000000" pitchFamily="2" charset="0"/>
              </a:rPr>
              <a:t>Activity</a:t>
            </a:r>
            <a:r>
              <a:rPr lang="en-PH" sz="5400" dirty="0">
                <a:solidFill>
                  <a:srgbClr val="FC3E59"/>
                </a:solidFill>
                <a:latin typeface="04b" panose="00000400000000000000" pitchFamily="2" charset="0"/>
              </a:rPr>
              <a:t> 1.3</a:t>
            </a:r>
          </a:p>
        </p:txBody>
      </p:sp>
      <p:sp>
        <p:nvSpPr>
          <p:cNvPr id="41" name="Multiply 40">
            <a:hlinkClick r:id="rId5"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9BFDC4BC-E102-4D72-8E45-5FABA77A182D}"/>
              </a:ext>
            </a:extLst>
          </p:cNvPr>
          <p:cNvSpPr txBox="1"/>
          <p:nvPr/>
        </p:nvSpPr>
        <p:spPr>
          <a:xfrm>
            <a:off x="880187" y="2628617"/>
            <a:ext cx="10624206" cy="584775"/>
          </a:xfrm>
          <a:prstGeom prst="rect">
            <a:avLst/>
          </a:prstGeom>
          <a:noFill/>
        </p:spPr>
        <p:txBody>
          <a:bodyPr wrap="square" numCol="1" rtlCol="0">
            <a:spAutoFit/>
          </a:bodyPr>
          <a:lstStyle/>
          <a:p>
            <a:pPr algn="ctr"/>
            <a:r>
              <a:rPr lang="en-PH" sz="3200" dirty="0">
                <a:solidFill>
                  <a:srgbClr val="FC3E59"/>
                </a:solidFill>
                <a:latin typeface="04b" panose="020B0604020202020204"/>
              </a:rPr>
              <a:t>Altering the Input-Output </a:t>
            </a:r>
            <a:r>
              <a:rPr lang="en-PH" sz="3200" dirty="0" err="1">
                <a:solidFill>
                  <a:srgbClr val="FC3E59"/>
                </a:solidFill>
                <a:latin typeface="04b" panose="020B0604020202020204"/>
              </a:rPr>
              <a:t>CurvE</a:t>
            </a:r>
            <a:endParaRPr lang="en-PH" sz="3200" dirty="0">
              <a:solidFill>
                <a:srgbClr val="FC3E59"/>
              </a:solidFill>
              <a:latin typeface="04b" panose="020B0604020202020204"/>
            </a:endParaRPr>
          </a:p>
        </p:txBody>
      </p:sp>
      <p:sp>
        <p:nvSpPr>
          <p:cNvPr id="34" name="TextBox 33">
            <a:extLst>
              <a:ext uri="{FF2B5EF4-FFF2-40B4-BE49-F238E27FC236}">
                <a16:creationId xmlns:a16="http://schemas.microsoft.com/office/drawing/2014/main" id="{E43076C2-9E78-4773-89A6-F3EA47469869}"/>
              </a:ext>
            </a:extLst>
          </p:cNvPr>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Tree>
    <p:extLst>
      <p:ext uri="{BB962C8B-B14F-4D97-AF65-F5344CB8AC3E}">
        <p14:creationId xmlns:p14="http://schemas.microsoft.com/office/powerpoint/2010/main" val="151719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7" y="0"/>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5536656" y="5883827"/>
            <a:ext cx="6219825" cy="402997"/>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sp>
        <p:nvSpPr>
          <p:cNvPr id="6" name="Rectangle 5"/>
          <p:cNvSpPr/>
          <p:nvPr/>
        </p:nvSpPr>
        <p:spPr>
          <a:xfrm>
            <a:off x="293907" y="1092256"/>
            <a:ext cx="4442153" cy="511028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771" y="508229"/>
            <a:ext cx="3573044" cy="5360875"/>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413815" y="515592"/>
            <a:ext cx="3573043" cy="5360874"/>
          </a:xfrm>
          <a:prstGeom prst="rect">
            <a:avLst/>
          </a:prstGeom>
        </p:spPr>
      </p:pic>
      <p:sp>
        <p:nvSpPr>
          <p:cNvPr id="10" name="Rectangle 9">
            <a:extLst>
              <a:ext uri="{FF2B5EF4-FFF2-40B4-BE49-F238E27FC236}">
                <a16:creationId xmlns:a16="http://schemas.microsoft.com/office/drawing/2014/main" id="{4BF74534-FF26-49DC-A12A-BDD985CFE8C0}"/>
              </a:ext>
            </a:extLst>
          </p:cNvPr>
          <p:cNvSpPr/>
          <p:nvPr/>
        </p:nvSpPr>
        <p:spPr>
          <a:xfrm>
            <a:off x="5536656" y="5869104"/>
            <a:ext cx="650681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Image 		(b) Enhanced image using GIMP</a:t>
            </a:r>
          </a:p>
        </p:txBody>
      </p:sp>
      <p:sp>
        <p:nvSpPr>
          <p:cNvPr id="8" name="Rectangle 7">
            <a:extLst>
              <a:ext uri="{FF2B5EF4-FFF2-40B4-BE49-F238E27FC236}">
                <a16:creationId xmlns:a16="http://schemas.microsoft.com/office/drawing/2014/main" id="{5BC2E8EE-06BA-4A09-B1E7-9A0413962569}"/>
              </a:ext>
            </a:extLst>
          </p:cNvPr>
          <p:cNvSpPr/>
          <p:nvPr/>
        </p:nvSpPr>
        <p:spPr>
          <a:xfrm>
            <a:off x="12193" y="255957"/>
            <a:ext cx="4442153" cy="356358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Here, I manipulated histogram using the free picture editing software GIMP. In summary, based on the images below, I navigated to the "Colors" section and selected "Curves" to open the Curves dialog box (see second image), where I altered the straight line to establish a new control point. Here, I constructed an S-curve to alter the contrast of my image, and by sliding the point close to the center of the curve, I modified its brightness,  thus  giving me a brighter and clearer image.</a:t>
            </a:r>
          </a:p>
          <a:p>
            <a:pPr lvl="0" algn="just">
              <a:defRPr/>
            </a:pP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285BF42-AA76-44C4-BA41-3B21255A9D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13825" y="3776870"/>
            <a:ext cx="1997036" cy="2979363"/>
          </a:xfrm>
          <a:prstGeom prst="rect">
            <a:avLst/>
          </a:prstGeom>
        </p:spPr>
      </p:pic>
      <p:pic>
        <p:nvPicPr>
          <p:cNvPr id="7" name="Picture 6">
            <a:extLst>
              <a:ext uri="{FF2B5EF4-FFF2-40B4-BE49-F238E27FC236}">
                <a16:creationId xmlns:a16="http://schemas.microsoft.com/office/drawing/2014/main" id="{ED5D7DFC-2A57-4211-9EA3-40DDA9582C04}"/>
              </a:ext>
            </a:extLst>
          </p:cNvPr>
          <p:cNvPicPr>
            <a:picLocks noChangeAspect="1"/>
          </p:cNvPicPr>
          <p:nvPr/>
        </p:nvPicPr>
        <p:blipFill>
          <a:blip r:embed="rId5"/>
          <a:stretch>
            <a:fillRect/>
          </a:stretch>
        </p:blipFill>
        <p:spPr>
          <a:xfrm>
            <a:off x="316019" y="3819541"/>
            <a:ext cx="1893095" cy="2971842"/>
          </a:xfrm>
          <a:prstGeom prst="rect">
            <a:avLst/>
          </a:prstGeom>
        </p:spPr>
      </p:pic>
    </p:spTree>
    <p:extLst>
      <p:ext uri="{BB962C8B-B14F-4D97-AF65-F5344CB8AC3E}">
        <p14:creationId xmlns:p14="http://schemas.microsoft.com/office/powerpoint/2010/main" val="30128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p:cNvSpPr txBox="1"/>
          <p:nvPr/>
        </p:nvSpPr>
        <p:spPr>
          <a:xfrm>
            <a:off x="2321425" y="1315275"/>
            <a:ext cx="7549149" cy="923330"/>
          </a:xfrm>
          <a:prstGeom prst="rect">
            <a:avLst/>
          </a:prstGeom>
          <a:noFill/>
        </p:spPr>
        <p:txBody>
          <a:bodyPr wrap="square" rtlCol="0">
            <a:spAutoFit/>
          </a:bodyPr>
          <a:lstStyle/>
          <a:p>
            <a:r>
              <a:rPr lang="en-PH" sz="5400" dirty="0">
                <a:solidFill>
                  <a:srgbClr val="FC3E59"/>
                </a:solidFill>
                <a:latin typeface="04b" panose="00000400000000000000" pitchFamily="2" charset="0"/>
              </a:rPr>
              <a:t>Activity 1.4</a:t>
            </a:r>
          </a:p>
        </p:txBody>
      </p:sp>
      <p:sp>
        <p:nvSpPr>
          <p:cNvPr id="41" name="Multiply 40">
            <a:hlinkClick r:id="rId5"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F6DF9937-BCA3-48EE-82A4-EA3D8098E87F}"/>
              </a:ext>
            </a:extLst>
          </p:cNvPr>
          <p:cNvSpPr txBox="1"/>
          <p:nvPr/>
        </p:nvSpPr>
        <p:spPr>
          <a:xfrm>
            <a:off x="476456" y="2224541"/>
            <a:ext cx="11126619" cy="461665"/>
          </a:xfrm>
          <a:prstGeom prst="rect">
            <a:avLst/>
          </a:prstGeom>
          <a:noFill/>
        </p:spPr>
        <p:txBody>
          <a:bodyPr wrap="square" numCol="1" rtlCol="0">
            <a:spAutoFit/>
          </a:bodyPr>
          <a:lstStyle/>
          <a:p>
            <a:pPr algn="just"/>
            <a:r>
              <a:rPr lang="en-PH" sz="2400" dirty="0">
                <a:solidFill>
                  <a:srgbClr val="FC3E59"/>
                </a:solidFill>
                <a:latin typeface="04b" panose="020B0604020202020204"/>
              </a:rPr>
              <a:t>Histogram </a:t>
            </a:r>
            <a:r>
              <a:rPr lang="en-PH" sz="2400" dirty="0" err="1">
                <a:solidFill>
                  <a:srgbClr val="FC3E59"/>
                </a:solidFill>
                <a:latin typeface="04b" panose="020B0604020202020204"/>
              </a:rPr>
              <a:t>Backprojection</a:t>
            </a:r>
            <a:r>
              <a:rPr lang="en-PH" sz="2400" dirty="0">
                <a:solidFill>
                  <a:srgbClr val="FC3E59"/>
                </a:solidFill>
                <a:latin typeface="04b" panose="020B0604020202020204"/>
              </a:rPr>
              <a:t> on Grayscale Images</a:t>
            </a:r>
          </a:p>
        </p:txBody>
      </p:sp>
      <p:sp>
        <p:nvSpPr>
          <p:cNvPr id="34" name="TextBox 33">
            <a:extLst>
              <a:ext uri="{FF2B5EF4-FFF2-40B4-BE49-F238E27FC236}">
                <a16:creationId xmlns:a16="http://schemas.microsoft.com/office/drawing/2014/main" id="{E9E7B360-84A6-4188-B0A4-4CF6F8BB9EA3}"/>
              </a:ext>
            </a:extLst>
          </p:cNvPr>
          <p:cNvSpPr txBox="1"/>
          <p:nvPr/>
        </p:nvSpPr>
        <p:spPr>
          <a:xfrm>
            <a:off x="211082" y="2535193"/>
            <a:ext cx="11391993" cy="2677656"/>
          </a:xfrm>
          <a:prstGeom prst="rect">
            <a:avLst/>
          </a:prstGeom>
          <a:noFill/>
        </p:spPr>
        <p:txBody>
          <a:bodyPr wrap="square" numCol="1" rtlCol="0">
            <a:spAutoFit/>
          </a:bodyPr>
          <a:lstStyle/>
          <a:p>
            <a:pPr algn="just"/>
            <a:endParaRPr lang="en-PH" sz="2800" b="1" dirty="0">
              <a:solidFill>
                <a:srgbClr val="9C80B3"/>
              </a:solidFill>
              <a:latin typeface="Sitka Text" panose="02000505000000020004" pitchFamily="2" charset="0"/>
            </a:endParaRP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Plotted the normalized PDF and CDF of the grayscale image</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Plotted the Linear, Quadratic, and Sigmoid shaped CDF </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Computed and plotted the desired CDF of the three shapes.</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Compared the original grayscale image to the enhanced images using the Linear, Quadratic, and Sigmoid CDF.</a:t>
            </a:r>
          </a:p>
        </p:txBody>
      </p:sp>
    </p:spTree>
    <p:extLst>
      <p:ext uri="{BB962C8B-B14F-4D97-AF65-F5344CB8AC3E}">
        <p14:creationId xmlns:p14="http://schemas.microsoft.com/office/powerpoint/2010/main" val="273343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1501"/>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455" y="283835"/>
            <a:ext cx="3278269" cy="4918604"/>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283834"/>
            <a:ext cx="3467973" cy="4937523"/>
          </a:xfrm>
          <a:prstGeom prst="rect">
            <a:avLst/>
          </a:prstGeom>
        </p:spPr>
      </p:pic>
      <p:sp>
        <p:nvSpPr>
          <p:cNvPr id="6" name="Rectangle 5">
            <a:extLst>
              <a:ext uri="{FF2B5EF4-FFF2-40B4-BE49-F238E27FC236}">
                <a16:creationId xmlns:a16="http://schemas.microsoft.com/office/drawing/2014/main" id="{8DFEC2F2-71B4-48D8-AD9A-84632DED2CD2}"/>
              </a:ext>
            </a:extLst>
          </p:cNvPr>
          <p:cNvSpPr/>
          <p:nvPr/>
        </p:nvSpPr>
        <p:spPr>
          <a:xfrm>
            <a:off x="500052" y="5430237"/>
            <a:ext cx="11191896" cy="129985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C73CFF2-C332-477D-81DF-F80B4AC01F7F}"/>
              </a:ext>
            </a:extLst>
          </p:cNvPr>
          <p:cNvSpPr/>
          <p:nvPr/>
        </p:nvSpPr>
        <p:spPr>
          <a:xfrm>
            <a:off x="2641245" y="5130787"/>
            <a:ext cx="650681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Image 		(b) Grayscale image</a:t>
            </a:r>
          </a:p>
        </p:txBody>
      </p:sp>
      <p:sp>
        <p:nvSpPr>
          <p:cNvPr id="11" name="Rectangle 10">
            <a:extLst>
              <a:ext uri="{FF2B5EF4-FFF2-40B4-BE49-F238E27FC236}">
                <a16:creationId xmlns:a16="http://schemas.microsoft.com/office/drawing/2014/main" id="{DAB49D3E-0000-46D3-8AE9-4895A64B73D4}"/>
              </a:ext>
            </a:extLst>
          </p:cNvPr>
          <p:cNvSpPr/>
          <p:nvPr/>
        </p:nvSpPr>
        <p:spPr>
          <a:xfrm>
            <a:off x="568078" y="5479928"/>
            <a:ext cx="11055844" cy="129985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The initial step required for this Activity was to transform the original image into a grayscale image, which I accomplished using MATLAB. I converted the RGB image to a grayscale image using the built-in function rgb2gray. Why then is conversion necessary? Because here we need the PDF of this picture, we transformed it to produce a single PDF that depicts the grayscale intensity distribution in the image, which is required for the subsequent slides.</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71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4" name="TextBox 3"/>
          <p:cNvSpPr txBox="1"/>
          <p:nvPr/>
        </p:nvSpPr>
        <p:spPr>
          <a:xfrm>
            <a:off x="4673175" y="2686352"/>
            <a:ext cx="2845651" cy="769441"/>
          </a:xfrm>
          <a:prstGeom prst="rect">
            <a:avLst/>
          </a:prstGeom>
          <a:noFill/>
        </p:spPr>
        <p:txBody>
          <a:bodyPr wrap="none" rtlCol="0">
            <a:spAutoFit/>
          </a:bodyPr>
          <a:lstStyle/>
          <a:p>
            <a:r>
              <a:rPr lang="en-PH" sz="4400" spc="600" dirty="0">
                <a:latin typeface="Century Schoolbook" panose="02040604050505020304" pitchFamily="18" charset="0"/>
              </a:rPr>
              <a:t>Loading</a:t>
            </a:r>
          </a:p>
        </p:txBody>
      </p:sp>
      <p:sp>
        <p:nvSpPr>
          <p:cNvPr id="5" name="Rectangle 4"/>
          <p:cNvSpPr/>
          <p:nvPr/>
        </p:nvSpPr>
        <p:spPr>
          <a:xfrm>
            <a:off x="3750733" y="3472886"/>
            <a:ext cx="4690534" cy="4048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 name="Rectangle 5"/>
          <p:cNvSpPr/>
          <p:nvPr/>
        </p:nvSpPr>
        <p:spPr>
          <a:xfrm>
            <a:off x="595369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 name="Rectangle 6"/>
          <p:cNvSpPr/>
          <p:nvPr/>
        </p:nvSpPr>
        <p:spPr>
          <a:xfrm>
            <a:off x="5762039"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Rectangle 7"/>
          <p:cNvSpPr/>
          <p:nvPr/>
        </p:nvSpPr>
        <p:spPr>
          <a:xfrm>
            <a:off x="5570385"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Rectangle 8"/>
          <p:cNvSpPr/>
          <p:nvPr/>
        </p:nvSpPr>
        <p:spPr>
          <a:xfrm>
            <a:off x="5378731"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Rectangle 9"/>
          <p:cNvSpPr/>
          <p:nvPr/>
        </p:nvSpPr>
        <p:spPr>
          <a:xfrm>
            <a:off x="5187077"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1" name="Rectangle 10"/>
          <p:cNvSpPr/>
          <p:nvPr/>
        </p:nvSpPr>
        <p:spPr>
          <a:xfrm>
            <a:off x="499542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p:cNvSpPr/>
          <p:nvPr/>
        </p:nvSpPr>
        <p:spPr>
          <a:xfrm>
            <a:off x="4803769"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p:cNvSpPr/>
          <p:nvPr/>
        </p:nvSpPr>
        <p:spPr>
          <a:xfrm>
            <a:off x="4612115"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p:cNvSpPr/>
          <p:nvPr/>
        </p:nvSpPr>
        <p:spPr>
          <a:xfrm>
            <a:off x="4420461"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p:cNvSpPr/>
          <p:nvPr/>
        </p:nvSpPr>
        <p:spPr>
          <a:xfrm>
            <a:off x="4228807"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p:cNvSpPr/>
          <p:nvPr/>
        </p:nvSpPr>
        <p:spPr>
          <a:xfrm>
            <a:off x="403715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3" name="Rectangle 22"/>
          <p:cNvSpPr/>
          <p:nvPr/>
        </p:nvSpPr>
        <p:spPr>
          <a:xfrm>
            <a:off x="3845499"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Rectangle 23"/>
          <p:cNvSpPr/>
          <p:nvPr/>
        </p:nvSpPr>
        <p:spPr>
          <a:xfrm>
            <a:off x="8218271"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Rectangle 24"/>
          <p:cNvSpPr/>
          <p:nvPr/>
        </p:nvSpPr>
        <p:spPr>
          <a:xfrm>
            <a:off x="8026617"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Rectangle 25"/>
          <p:cNvSpPr/>
          <p:nvPr/>
        </p:nvSpPr>
        <p:spPr>
          <a:xfrm>
            <a:off x="783496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Rectangle 26"/>
          <p:cNvSpPr/>
          <p:nvPr/>
        </p:nvSpPr>
        <p:spPr>
          <a:xfrm>
            <a:off x="7643309"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Rectangle 27"/>
          <p:cNvSpPr/>
          <p:nvPr/>
        </p:nvSpPr>
        <p:spPr>
          <a:xfrm>
            <a:off x="7451655"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9" name="Rectangle 28"/>
          <p:cNvSpPr/>
          <p:nvPr/>
        </p:nvSpPr>
        <p:spPr>
          <a:xfrm>
            <a:off x="7260001"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p:cNvSpPr/>
          <p:nvPr/>
        </p:nvSpPr>
        <p:spPr>
          <a:xfrm>
            <a:off x="7068347"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Rectangle 30"/>
          <p:cNvSpPr/>
          <p:nvPr/>
        </p:nvSpPr>
        <p:spPr>
          <a:xfrm>
            <a:off x="687669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2" name="Rectangle 31"/>
          <p:cNvSpPr/>
          <p:nvPr/>
        </p:nvSpPr>
        <p:spPr>
          <a:xfrm>
            <a:off x="6685039"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3" name="Rectangle 32"/>
          <p:cNvSpPr/>
          <p:nvPr/>
        </p:nvSpPr>
        <p:spPr>
          <a:xfrm>
            <a:off x="6493385"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4" name="Rectangle 33"/>
          <p:cNvSpPr/>
          <p:nvPr/>
        </p:nvSpPr>
        <p:spPr>
          <a:xfrm>
            <a:off x="6301731"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5" name="Rectangle 34"/>
          <p:cNvSpPr/>
          <p:nvPr/>
        </p:nvSpPr>
        <p:spPr>
          <a:xfrm>
            <a:off x="6122603" y="3539058"/>
            <a:ext cx="90835" cy="27250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8" name="Rectangle 37"/>
          <p:cNvSpPr/>
          <p:nvPr/>
        </p:nvSpPr>
        <p:spPr>
          <a:xfrm>
            <a:off x="9942024" y="6251168"/>
            <a:ext cx="2510444" cy="831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latin typeface="Brilliant - Personal Use" panose="02000500000000000000" pitchFamily="50" charset="0"/>
              </a:rPr>
              <a:t>template by: </a:t>
            </a:r>
            <a:r>
              <a:rPr lang="en-PH" dirty="0" err="1">
                <a:latin typeface="Brilliant - Personal Use" panose="02000500000000000000" pitchFamily="50" charset="0"/>
              </a:rPr>
              <a:t>lovemariechan</a:t>
            </a:r>
            <a:r>
              <a:rPr lang="en-PH" dirty="0">
                <a:latin typeface="Brilliant - Personal Use" panose="02000500000000000000" pitchFamily="50" charset="0"/>
              </a:rPr>
              <a:t> </a:t>
            </a:r>
          </a:p>
        </p:txBody>
      </p:sp>
      <p:sp>
        <p:nvSpPr>
          <p:cNvPr id="39" name="Rectangle 38"/>
          <p:cNvSpPr/>
          <p:nvPr/>
        </p:nvSpPr>
        <p:spPr>
          <a:xfrm>
            <a:off x="0" y="-38916"/>
            <a:ext cx="12192000" cy="71019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0425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afterEffect">
                                  <p:stCondLst>
                                    <p:cond delay="0"/>
                                  </p:stCondLst>
                                  <p:iterate type="lt">
                                    <p:tmPct val="10000"/>
                                  </p:iterate>
                                  <p:childTnLst>
                                    <p:animMotion origin="layout" path="M 0 4.81481E-6 L 0 -0.07223 " pathEditMode="relative" rAng="0" ptsTypes="AA">
                                      <p:cBhvr>
                                        <p:cTn id="6" dur="1000" accel="50000" decel="50000" autoRev="1" fill="hold">
                                          <p:stCondLst>
                                            <p:cond delay="0"/>
                                          </p:stCondLst>
                                        </p:cTn>
                                        <p:tgtEl>
                                          <p:spTgt spid="4"/>
                                        </p:tgtEl>
                                        <p:attrNameLst>
                                          <p:attrName>ppt_x</p:attrName>
                                          <p:attrName>ppt_y</p:attrName>
                                        </p:attrNameLst>
                                      </p:cBhvr>
                                      <p:rCtr x="0" y="-3611"/>
                                    </p:animMotion>
                                    <p:animRot by="1500000">
                                      <p:cBhvr>
                                        <p:cTn id="7" dur="500" fill="hold">
                                          <p:stCondLst>
                                            <p:cond delay="0"/>
                                          </p:stCondLst>
                                        </p:cTn>
                                        <p:tgtEl>
                                          <p:spTgt spid="4"/>
                                        </p:tgtEl>
                                        <p:attrNameLst>
                                          <p:attrName>r</p:attrName>
                                        </p:attrNameLst>
                                      </p:cBhvr>
                                    </p:animRot>
                                    <p:animRot by="-1500000">
                                      <p:cBhvr>
                                        <p:cTn id="8" dur="500" fill="hold">
                                          <p:stCondLst>
                                            <p:cond delay="500"/>
                                          </p:stCondLst>
                                        </p:cTn>
                                        <p:tgtEl>
                                          <p:spTgt spid="4"/>
                                        </p:tgtEl>
                                        <p:attrNameLst>
                                          <p:attrName>r</p:attrName>
                                        </p:attrNameLst>
                                      </p:cBhvr>
                                    </p:animRot>
                                    <p:animRot by="-1500000">
                                      <p:cBhvr>
                                        <p:cTn id="9" dur="500" fill="hold">
                                          <p:stCondLst>
                                            <p:cond delay="1000"/>
                                          </p:stCondLst>
                                        </p:cTn>
                                        <p:tgtEl>
                                          <p:spTgt spid="4"/>
                                        </p:tgtEl>
                                        <p:attrNameLst>
                                          <p:attrName>r</p:attrName>
                                        </p:attrNameLst>
                                      </p:cBhvr>
                                    </p:animRot>
                                    <p:animRot by="1500000">
                                      <p:cBhvr>
                                        <p:cTn id="10" dur="500" fill="hold">
                                          <p:stCondLst>
                                            <p:cond delay="1500"/>
                                          </p:stCondLst>
                                        </p:cTn>
                                        <p:tgtEl>
                                          <p:spTgt spid="4"/>
                                        </p:tgtEl>
                                        <p:attrNameLst>
                                          <p:attrName>r</p:attrName>
                                        </p:attrNameLst>
                                      </p:cBhvr>
                                    </p:animRot>
                                  </p:childTnLst>
                                </p:cTn>
                              </p:par>
                            </p:childTnLst>
                          </p:cTn>
                        </p:par>
                        <p:par>
                          <p:cTn id="11" fill="hold">
                            <p:stCondLst>
                              <p:cond delay="3200"/>
                            </p:stCondLst>
                            <p:childTnLst>
                              <p:par>
                                <p:cTn id="12" presetID="1"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par>
                          <p:cTn id="14" fill="hold">
                            <p:stCondLst>
                              <p:cond delay="3200"/>
                            </p:stCondLst>
                            <p:childTnLst>
                              <p:par>
                                <p:cTn id="15" presetID="1" presetClass="entr" presetSubtype="0" fill="hold" grpId="0" nodeType="afterEffect">
                                  <p:stCondLst>
                                    <p:cond delay="25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3450"/>
                            </p:stCondLst>
                            <p:childTnLst>
                              <p:par>
                                <p:cTn id="18" presetID="1" presetClass="entr" presetSubtype="0" fill="hold" grpId="0" nodeType="afterEffect">
                                  <p:stCondLst>
                                    <p:cond delay="250"/>
                                  </p:stCondLst>
                                  <p:childTnLst>
                                    <p:set>
                                      <p:cBhvr>
                                        <p:cTn id="19" dur="1" fill="hold">
                                          <p:stCondLst>
                                            <p:cond delay="0"/>
                                          </p:stCondLst>
                                        </p:cTn>
                                        <p:tgtEl>
                                          <p:spTgt spid="21"/>
                                        </p:tgtEl>
                                        <p:attrNameLst>
                                          <p:attrName>style.visibility</p:attrName>
                                        </p:attrNameLst>
                                      </p:cBhvr>
                                      <p:to>
                                        <p:strVal val="visible"/>
                                      </p:to>
                                    </p:set>
                                  </p:childTnLst>
                                </p:cTn>
                              </p:par>
                            </p:childTnLst>
                          </p:cTn>
                        </p:par>
                        <p:par>
                          <p:cTn id="20" fill="hold">
                            <p:stCondLst>
                              <p:cond delay="3700"/>
                            </p:stCondLst>
                            <p:childTnLst>
                              <p:par>
                                <p:cTn id="21" presetID="1"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3950"/>
                            </p:stCondLst>
                            <p:childTnLst>
                              <p:par>
                                <p:cTn id="24" presetID="1" presetClass="entr" presetSubtype="0" fill="hold" grpId="0" nodeType="afterEffect">
                                  <p:stCondLst>
                                    <p:cond delay="25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4200"/>
                            </p:stCondLst>
                            <p:childTnLst>
                              <p:par>
                                <p:cTn id="27" presetID="1" presetClass="entr" presetSubtype="0" fill="hold" grpId="0" nodeType="afterEffect">
                                  <p:stCondLst>
                                    <p:cond delay="25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4450"/>
                            </p:stCondLst>
                            <p:childTnLst>
                              <p:par>
                                <p:cTn id="30" presetID="1" presetClass="entr" presetSubtype="0" fill="hold" grpId="0" nodeType="afterEffect">
                                  <p:stCondLst>
                                    <p:cond delay="25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4700"/>
                            </p:stCondLst>
                            <p:childTnLst>
                              <p:par>
                                <p:cTn id="33" presetID="1"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4950"/>
                            </p:stCondLst>
                            <p:childTnLst>
                              <p:par>
                                <p:cTn id="36" presetID="1" presetClass="entr" presetSubtype="0" fill="hold" grpId="0" nodeType="afterEffect">
                                  <p:stCondLst>
                                    <p:cond delay="250"/>
                                  </p:stCondLst>
                                  <p:childTnLst>
                                    <p:set>
                                      <p:cBhvr>
                                        <p:cTn id="37" dur="1" fill="hold">
                                          <p:stCondLst>
                                            <p:cond delay="0"/>
                                          </p:stCondLst>
                                        </p:cTn>
                                        <p:tgtEl>
                                          <p:spTgt spid="9"/>
                                        </p:tgtEl>
                                        <p:attrNameLst>
                                          <p:attrName>style.visibility</p:attrName>
                                        </p:attrNameLst>
                                      </p:cBhvr>
                                      <p:to>
                                        <p:strVal val="visible"/>
                                      </p:to>
                                    </p:set>
                                  </p:childTnLst>
                                </p:cTn>
                              </p:par>
                            </p:childTnLst>
                          </p:cTn>
                        </p:par>
                        <p:par>
                          <p:cTn id="38" fill="hold">
                            <p:stCondLst>
                              <p:cond delay="5200"/>
                            </p:stCondLst>
                            <p:childTnLst>
                              <p:par>
                                <p:cTn id="39" presetID="1" presetClass="entr" presetSubtype="0" fill="hold" grpId="0" nodeType="afterEffect">
                                  <p:stCondLst>
                                    <p:cond delay="250"/>
                                  </p:stCondLst>
                                  <p:childTnLst>
                                    <p:set>
                                      <p:cBhvr>
                                        <p:cTn id="40" dur="1" fill="hold">
                                          <p:stCondLst>
                                            <p:cond delay="0"/>
                                          </p:stCondLst>
                                        </p:cTn>
                                        <p:tgtEl>
                                          <p:spTgt spid="8"/>
                                        </p:tgtEl>
                                        <p:attrNameLst>
                                          <p:attrName>style.visibility</p:attrName>
                                        </p:attrNameLst>
                                      </p:cBhvr>
                                      <p:to>
                                        <p:strVal val="visible"/>
                                      </p:to>
                                    </p:set>
                                  </p:childTnLst>
                                </p:cTn>
                              </p:par>
                            </p:childTnLst>
                          </p:cTn>
                        </p:par>
                        <p:par>
                          <p:cTn id="41" fill="hold">
                            <p:stCondLst>
                              <p:cond delay="5450"/>
                            </p:stCondLst>
                            <p:childTnLst>
                              <p:par>
                                <p:cTn id="42" presetID="1" presetClass="entr" presetSubtype="0" fill="hold" grpId="0" nodeType="afterEffect">
                                  <p:stCondLst>
                                    <p:cond delay="250"/>
                                  </p:stCondLst>
                                  <p:childTnLst>
                                    <p:set>
                                      <p:cBhvr>
                                        <p:cTn id="43" dur="1" fill="hold">
                                          <p:stCondLst>
                                            <p:cond delay="0"/>
                                          </p:stCondLst>
                                        </p:cTn>
                                        <p:tgtEl>
                                          <p:spTgt spid="7"/>
                                        </p:tgtEl>
                                        <p:attrNameLst>
                                          <p:attrName>style.visibility</p:attrName>
                                        </p:attrNameLst>
                                      </p:cBhvr>
                                      <p:to>
                                        <p:strVal val="visible"/>
                                      </p:to>
                                    </p:set>
                                  </p:childTnLst>
                                </p:cTn>
                              </p:par>
                            </p:childTnLst>
                          </p:cTn>
                        </p:par>
                        <p:par>
                          <p:cTn id="44" fill="hold">
                            <p:stCondLst>
                              <p:cond delay="5700"/>
                            </p:stCondLst>
                            <p:childTnLst>
                              <p:par>
                                <p:cTn id="45" presetID="1" presetClass="entr" presetSubtype="0" fill="hold" grpId="0" nodeType="afterEffect">
                                  <p:stCondLst>
                                    <p:cond delay="25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5950"/>
                            </p:stCondLst>
                            <p:childTnLst>
                              <p:par>
                                <p:cTn id="48" presetID="1" presetClass="entr" presetSubtype="0" fill="hold" grpId="0" nodeType="afterEffect">
                                  <p:stCondLst>
                                    <p:cond delay="250"/>
                                  </p:stCondLst>
                                  <p:childTnLst>
                                    <p:set>
                                      <p:cBhvr>
                                        <p:cTn id="49" dur="1" fill="hold">
                                          <p:stCondLst>
                                            <p:cond delay="0"/>
                                          </p:stCondLst>
                                        </p:cTn>
                                        <p:tgtEl>
                                          <p:spTgt spid="35"/>
                                        </p:tgtEl>
                                        <p:attrNameLst>
                                          <p:attrName>style.visibility</p:attrName>
                                        </p:attrNameLst>
                                      </p:cBhvr>
                                      <p:to>
                                        <p:strVal val="visible"/>
                                      </p:to>
                                    </p:set>
                                  </p:childTnLst>
                                </p:cTn>
                              </p:par>
                            </p:childTnLst>
                          </p:cTn>
                        </p:par>
                        <p:par>
                          <p:cTn id="50" fill="hold">
                            <p:stCondLst>
                              <p:cond delay="6200"/>
                            </p:stCondLst>
                            <p:childTnLst>
                              <p:par>
                                <p:cTn id="51" presetID="1" presetClass="entr" presetSubtype="0" fill="hold" grpId="0" nodeType="afterEffect">
                                  <p:stCondLst>
                                    <p:cond delay="250"/>
                                  </p:stCondLst>
                                  <p:childTnLst>
                                    <p:set>
                                      <p:cBhvr>
                                        <p:cTn id="52" dur="1" fill="hold">
                                          <p:stCondLst>
                                            <p:cond delay="0"/>
                                          </p:stCondLst>
                                        </p:cTn>
                                        <p:tgtEl>
                                          <p:spTgt spid="34"/>
                                        </p:tgtEl>
                                        <p:attrNameLst>
                                          <p:attrName>style.visibility</p:attrName>
                                        </p:attrNameLst>
                                      </p:cBhvr>
                                      <p:to>
                                        <p:strVal val="visible"/>
                                      </p:to>
                                    </p:set>
                                  </p:childTnLst>
                                </p:cTn>
                              </p:par>
                            </p:childTnLst>
                          </p:cTn>
                        </p:par>
                        <p:par>
                          <p:cTn id="53" fill="hold">
                            <p:stCondLst>
                              <p:cond delay="6450"/>
                            </p:stCondLst>
                            <p:childTnLst>
                              <p:par>
                                <p:cTn id="54" presetID="1" presetClass="entr" presetSubtype="0" fill="hold" grpId="0" nodeType="afterEffect">
                                  <p:stCondLst>
                                    <p:cond delay="250"/>
                                  </p:stCondLst>
                                  <p:childTnLst>
                                    <p:set>
                                      <p:cBhvr>
                                        <p:cTn id="55" dur="1" fill="hold">
                                          <p:stCondLst>
                                            <p:cond delay="0"/>
                                          </p:stCondLst>
                                        </p:cTn>
                                        <p:tgtEl>
                                          <p:spTgt spid="33"/>
                                        </p:tgtEl>
                                        <p:attrNameLst>
                                          <p:attrName>style.visibility</p:attrName>
                                        </p:attrNameLst>
                                      </p:cBhvr>
                                      <p:to>
                                        <p:strVal val="visible"/>
                                      </p:to>
                                    </p:set>
                                  </p:childTnLst>
                                </p:cTn>
                              </p:par>
                            </p:childTnLst>
                          </p:cTn>
                        </p:par>
                        <p:par>
                          <p:cTn id="56" fill="hold">
                            <p:stCondLst>
                              <p:cond delay="6700"/>
                            </p:stCondLst>
                            <p:childTnLst>
                              <p:par>
                                <p:cTn id="57" presetID="1" presetClass="entr" presetSubtype="0" fill="hold" grpId="0" nodeType="afterEffect">
                                  <p:stCondLst>
                                    <p:cond delay="250"/>
                                  </p:stCondLst>
                                  <p:childTnLst>
                                    <p:set>
                                      <p:cBhvr>
                                        <p:cTn id="58" dur="1" fill="hold">
                                          <p:stCondLst>
                                            <p:cond delay="0"/>
                                          </p:stCondLst>
                                        </p:cTn>
                                        <p:tgtEl>
                                          <p:spTgt spid="32"/>
                                        </p:tgtEl>
                                        <p:attrNameLst>
                                          <p:attrName>style.visibility</p:attrName>
                                        </p:attrNameLst>
                                      </p:cBhvr>
                                      <p:to>
                                        <p:strVal val="visible"/>
                                      </p:to>
                                    </p:set>
                                  </p:childTnLst>
                                </p:cTn>
                              </p:par>
                            </p:childTnLst>
                          </p:cTn>
                        </p:par>
                        <p:par>
                          <p:cTn id="59" fill="hold">
                            <p:stCondLst>
                              <p:cond delay="6950"/>
                            </p:stCondLst>
                            <p:childTnLst>
                              <p:par>
                                <p:cTn id="60" presetID="1" presetClass="entr" presetSubtype="0" fill="hold" grpId="0" nodeType="afterEffect">
                                  <p:stCondLst>
                                    <p:cond delay="250"/>
                                  </p:stCondLst>
                                  <p:childTnLst>
                                    <p:set>
                                      <p:cBhvr>
                                        <p:cTn id="61" dur="1" fill="hold">
                                          <p:stCondLst>
                                            <p:cond delay="0"/>
                                          </p:stCondLst>
                                        </p:cTn>
                                        <p:tgtEl>
                                          <p:spTgt spid="31"/>
                                        </p:tgtEl>
                                        <p:attrNameLst>
                                          <p:attrName>style.visibility</p:attrName>
                                        </p:attrNameLst>
                                      </p:cBhvr>
                                      <p:to>
                                        <p:strVal val="visible"/>
                                      </p:to>
                                    </p:set>
                                  </p:childTnLst>
                                </p:cTn>
                              </p:par>
                            </p:childTnLst>
                          </p:cTn>
                        </p:par>
                        <p:par>
                          <p:cTn id="62" fill="hold">
                            <p:stCondLst>
                              <p:cond delay="7200"/>
                            </p:stCondLst>
                            <p:childTnLst>
                              <p:par>
                                <p:cTn id="63" presetID="1" presetClass="entr" presetSubtype="0" fill="hold" grpId="0" nodeType="afterEffect">
                                  <p:stCondLst>
                                    <p:cond delay="250"/>
                                  </p:stCondLst>
                                  <p:childTnLst>
                                    <p:set>
                                      <p:cBhvr>
                                        <p:cTn id="64" dur="1" fill="hold">
                                          <p:stCondLst>
                                            <p:cond delay="0"/>
                                          </p:stCondLst>
                                        </p:cTn>
                                        <p:tgtEl>
                                          <p:spTgt spid="30"/>
                                        </p:tgtEl>
                                        <p:attrNameLst>
                                          <p:attrName>style.visibility</p:attrName>
                                        </p:attrNameLst>
                                      </p:cBhvr>
                                      <p:to>
                                        <p:strVal val="visible"/>
                                      </p:to>
                                    </p:set>
                                  </p:childTnLst>
                                </p:cTn>
                              </p:par>
                            </p:childTnLst>
                          </p:cTn>
                        </p:par>
                        <p:par>
                          <p:cTn id="65" fill="hold">
                            <p:stCondLst>
                              <p:cond delay="7450"/>
                            </p:stCondLst>
                            <p:childTnLst>
                              <p:par>
                                <p:cTn id="66" presetID="1" presetClass="entr" presetSubtype="0" fill="hold" grpId="0" nodeType="afterEffect">
                                  <p:stCondLst>
                                    <p:cond delay="250"/>
                                  </p:stCondLst>
                                  <p:childTnLst>
                                    <p:set>
                                      <p:cBhvr>
                                        <p:cTn id="67" dur="1" fill="hold">
                                          <p:stCondLst>
                                            <p:cond delay="0"/>
                                          </p:stCondLst>
                                        </p:cTn>
                                        <p:tgtEl>
                                          <p:spTgt spid="29"/>
                                        </p:tgtEl>
                                        <p:attrNameLst>
                                          <p:attrName>style.visibility</p:attrName>
                                        </p:attrNameLst>
                                      </p:cBhvr>
                                      <p:to>
                                        <p:strVal val="visible"/>
                                      </p:to>
                                    </p:set>
                                  </p:childTnLst>
                                </p:cTn>
                              </p:par>
                            </p:childTnLst>
                          </p:cTn>
                        </p:par>
                        <p:par>
                          <p:cTn id="68" fill="hold">
                            <p:stCondLst>
                              <p:cond delay="7700"/>
                            </p:stCondLst>
                            <p:childTnLst>
                              <p:par>
                                <p:cTn id="69" presetID="1" presetClass="entr" presetSubtype="0" fill="hold" grpId="0" nodeType="afterEffect">
                                  <p:stCondLst>
                                    <p:cond delay="250"/>
                                  </p:stCondLst>
                                  <p:childTnLst>
                                    <p:set>
                                      <p:cBhvr>
                                        <p:cTn id="70" dur="1" fill="hold">
                                          <p:stCondLst>
                                            <p:cond delay="0"/>
                                          </p:stCondLst>
                                        </p:cTn>
                                        <p:tgtEl>
                                          <p:spTgt spid="28"/>
                                        </p:tgtEl>
                                        <p:attrNameLst>
                                          <p:attrName>style.visibility</p:attrName>
                                        </p:attrNameLst>
                                      </p:cBhvr>
                                      <p:to>
                                        <p:strVal val="visible"/>
                                      </p:to>
                                    </p:set>
                                  </p:childTnLst>
                                </p:cTn>
                              </p:par>
                            </p:childTnLst>
                          </p:cTn>
                        </p:par>
                        <p:par>
                          <p:cTn id="71" fill="hold">
                            <p:stCondLst>
                              <p:cond delay="7950"/>
                            </p:stCondLst>
                            <p:childTnLst>
                              <p:par>
                                <p:cTn id="72" presetID="1" presetClass="entr" presetSubtype="0" fill="hold" grpId="0" nodeType="afterEffect">
                                  <p:stCondLst>
                                    <p:cond delay="250"/>
                                  </p:stCondLst>
                                  <p:childTnLs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8200"/>
                            </p:stCondLst>
                            <p:childTnLst>
                              <p:par>
                                <p:cTn id="75" presetID="1" presetClass="entr" presetSubtype="0" fill="hold" grpId="0" nodeType="afterEffect">
                                  <p:stCondLst>
                                    <p:cond delay="250"/>
                                  </p:stCondLst>
                                  <p:childTnLst>
                                    <p:set>
                                      <p:cBhvr>
                                        <p:cTn id="76" dur="1" fill="hold">
                                          <p:stCondLst>
                                            <p:cond delay="0"/>
                                          </p:stCondLst>
                                        </p:cTn>
                                        <p:tgtEl>
                                          <p:spTgt spid="26"/>
                                        </p:tgtEl>
                                        <p:attrNameLst>
                                          <p:attrName>style.visibility</p:attrName>
                                        </p:attrNameLst>
                                      </p:cBhvr>
                                      <p:to>
                                        <p:strVal val="visible"/>
                                      </p:to>
                                    </p:set>
                                  </p:childTnLst>
                                </p:cTn>
                              </p:par>
                            </p:childTnLst>
                          </p:cTn>
                        </p:par>
                        <p:par>
                          <p:cTn id="77" fill="hold">
                            <p:stCondLst>
                              <p:cond delay="8450"/>
                            </p:stCondLst>
                            <p:childTnLst>
                              <p:par>
                                <p:cTn id="78" presetID="1" presetClass="entr" presetSubtype="0" fill="hold" grpId="0" nodeType="afterEffect">
                                  <p:stCondLst>
                                    <p:cond delay="250"/>
                                  </p:stCondLst>
                                  <p:childTnLst>
                                    <p:set>
                                      <p:cBhvr>
                                        <p:cTn id="79" dur="1" fill="hold">
                                          <p:stCondLst>
                                            <p:cond delay="0"/>
                                          </p:stCondLst>
                                        </p:cTn>
                                        <p:tgtEl>
                                          <p:spTgt spid="25"/>
                                        </p:tgtEl>
                                        <p:attrNameLst>
                                          <p:attrName>style.visibility</p:attrName>
                                        </p:attrNameLst>
                                      </p:cBhvr>
                                      <p:to>
                                        <p:strVal val="visible"/>
                                      </p:to>
                                    </p:set>
                                  </p:childTnLst>
                                </p:cTn>
                              </p:par>
                            </p:childTnLst>
                          </p:cTn>
                        </p:par>
                        <p:par>
                          <p:cTn id="80" fill="hold">
                            <p:stCondLst>
                              <p:cond delay="8700"/>
                            </p:stCondLst>
                            <p:childTnLst>
                              <p:par>
                                <p:cTn id="81" presetID="1" presetClass="entr" presetSubtype="0" fill="hold" grpId="0" nodeType="afterEffect">
                                  <p:stCondLst>
                                    <p:cond delay="250"/>
                                  </p:stCondLst>
                                  <p:childTnLst>
                                    <p:set>
                                      <p:cBhvr>
                                        <p:cTn id="82" dur="1" fill="hold">
                                          <p:stCondLst>
                                            <p:cond delay="0"/>
                                          </p:stCondLst>
                                        </p:cTn>
                                        <p:tgtEl>
                                          <p:spTgt spid="24"/>
                                        </p:tgtEl>
                                        <p:attrNameLst>
                                          <p:attrName>style.visibility</p:attrName>
                                        </p:attrNameLst>
                                      </p:cBhvr>
                                      <p:to>
                                        <p:strVal val="visible"/>
                                      </p:to>
                                    </p:set>
                                  </p:childTnLst>
                                </p:cTn>
                              </p:par>
                            </p:childTnLst>
                          </p:cTn>
                        </p:par>
                        <p:par>
                          <p:cTn id="83" fill="hold">
                            <p:stCondLst>
                              <p:cond delay="8950"/>
                            </p:stCondLst>
                            <p:childTnLst>
                              <p:par>
                                <p:cTn id="84" presetID="1" presetClass="entr" presetSubtype="0" fill="hold" grpId="0" nodeType="afterEffect">
                                  <p:stCondLst>
                                    <p:cond delay="50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P spid="11"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83806"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1303" y="536470"/>
            <a:ext cx="5027872" cy="3824108"/>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23967" y="536470"/>
            <a:ext cx="5027871" cy="3770903"/>
          </a:xfrm>
          <a:prstGeom prst="rect">
            <a:avLst/>
          </a:prstGeom>
        </p:spPr>
      </p:pic>
      <p:sp>
        <p:nvSpPr>
          <p:cNvPr id="8" name="Rectangle 7">
            <a:extLst>
              <a:ext uri="{FF2B5EF4-FFF2-40B4-BE49-F238E27FC236}">
                <a16:creationId xmlns:a16="http://schemas.microsoft.com/office/drawing/2014/main" id="{A2129285-B832-4ACF-BDA5-4E16859EFC69}"/>
              </a:ext>
            </a:extLst>
          </p:cNvPr>
          <p:cNvSpPr/>
          <p:nvPr/>
        </p:nvSpPr>
        <p:spPr>
          <a:xfrm>
            <a:off x="298174" y="4897048"/>
            <a:ext cx="11595652" cy="137676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sp>
        <p:nvSpPr>
          <p:cNvPr id="6" name="Rectangle 5">
            <a:extLst>
              <a:ext uri="{FF2B5EF4-FFF2-40B4-BE49-F238E27FC236}">
                <a16:creationId xmlns:a16="http://schemas.microsoft.com/office/drawing/2014/main" id="{74F1BEE6-2202-426F-BFCD-C9D4B8C44409}"/>
              </a:ext>
            </a:extLst>
          </p:cNvPr>
          <p:cNvSpPr/>
          <p:nvPr/>
        </p:nvSpPr>
        <p:spPr>
          <a:xfrm>
            <a:off x="6472626" y="4307373"/>
            <a:ext cx="5330551" cy="531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t>
            </a:r>
            <a:r>
              <a:rPr lang="en-PH" sz="1600" dirty="0">
                <a:solidFill>
                  <a:prstClr val="black">
                    <a:lumMod val="75000"/>
                    <a:lumOff val="25000"/>
                  </a:prstClr>
                </a:solidFill>
                <a:latin typeface="Sitka Display" panose="02000505000000020004" pitchFamily="2" charset="0"/>
              </a:rPr>
              <a:t>b</a:t>
            </a: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t>
            </a:r>
            <a:r>
              <a:rPr lang="en-US" sz="1600" dirty="0">
                <a:solidFill>
                  <a:prstClr val="black">
                    <a:lumMod val="75000"/>
                    <a:lumOff val="25000"/>
                  </a:prstClr>
                </a:solidFill>
                <a:latin typeface="Sitka Display" panose="02000505000000020004" pitchFamily="2" charset="0"/>
              </a:rPr>
              <a:t> Normalized CDF of the grayscale image</a:t>
            </a: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	                                                            </a:t>
            </a:r>
          </a:p>
        </p:txBody>
      </p:sp>
      <p:sp>
        <p:nvSpPr>
          <p:cNvPr id="7" name="Rectangle 6">
            <a:extLst>
              <a:ext uri="{FF2B5EF4-FFF2-40B4-BE49-F238E27FC236}">
                <a16:creationId xmlns:a16="http://schemas.microsoft.com/office/drawing/2014/main" id="{7A44ABB6-39DF-4042-99E9-3615A8361188}"/>
              </a:ext>
            </a:extLst>
          </p:cNvPr>
          <p:cNvSpPr/>
          <p:nvPr/>
        </p:nvSpPr>
        <p:spPr>
          <a:xfrm>
            <a:off x="878881" y="4374247"/>
            <a:ext cx="4850294" cy="39668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a:t>
            </a:r>
            <a:r>
              <a:rPr lang="en-US" sz="1600" dirty="0">
                <a:solidFill>
                  <a:prstClr val="black">
                    <a:lumMod val="75000"/>
                    <a:lumOff val="25000"/>
                  </a:prstClr>
                </a:solidFill>
                <a:latin typeface="Sitka Display" panose="02000505000000020004" pitchFamily="2" charset="0"/>
              </a:rPr>
              <a:t> PDF (normalized histogram) of the grayscale image</a:t>
            </a: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	                                                            </a:t>
            </a:r>
          </a:p>
        </p:txBody>
      </p:sp>
      <p:sp>
        <p:nvSpPr>
          <p:cNvPr id="10" name="Rectangle 9">
            <a:extLst>
              <a:ext uri="{FF2B5EF4-FFF2-40B4-BE49-F238E27FC236}">
                <a16:creationId xmlns:a16="http://schemas.microsoft.com/office/drawing/2014/main" id="{C64BB267-A106-460D-B77A-453C25772B59}"/>
              </a:ext>
            </a:extLst>
          </p:cNvPr>
          <p:cNvSpPr/>
          <p:nvPr/>
        </p:nvSpPr>
        <p:spPr>
          <a:xfrm>
            <a:off x="497045" y="4904044"/>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PH" dirty="0">
                <a:solidFill>
                  <a:prstClr val="black">
                    <a:lumMod val="75000"/>
                    <a:lumOff val="25000"/>
                  </a:prstClr>
                </a:solidFill>
                <a:latin typeface="Times New Roman" panose="02020603050405020304" pitchFamily="18" charset="0"/>
                <a:cs typeface="Times New Roman" panose="02020603050405020304" pitchFamily="18" charset="0"/>
              </a:rPr>
              <a:t>Here, I took the normalized PDF and normalized CDF of the grayscale image earlier. We see in the PDF that the peak falls between the values of 150 to 200, </a:t>
            </a:r>
            <a:r>
              <a:rPr lang="en-US" dirty="0">
                <a:solidFill>
                  <a:prstClr val="black">
                    <a:lumMod val="75000"/>
                    <a:lumOff val="25000"/>
                  </a:prstClr>
                </a:solidFill>
                <a:latin typeface="Times New Roman" panose="02020603050405020304" pitchFamily="18" charset="0"/>
                <a:cs typeface="Times New Roman" panose="02020603050405020304" pitchFamily="18" charset="0"/>
              </a:rPr>
              <a:t>indicating that a considerable portion of the picture information falls within this range of grayscale intensities. In the CDF, it is evident that the values increased from 150 to 200, which corresponds to the PDF's peak.</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891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83806"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5173" y="536470"/>
            <a:ext cx="4881557" cy="3824108"/>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3188" y="536470"/>
            <a:ext cx="4813639" cy="3770903"/>
          </a:xfrm>
          <a:prstGeom prst="rect">
            <a:avLst/>
          </a:prstGeom>
        </p:spPr>
      </p:pic>
      <p:sp>
        <p:nvSpPr>
          <p:cNvPr id="6" name="Rectangle 5">
            <a:extLst>
              <a:ext uri="{FF2B5EF4-FFF2-40B4-BE49-F238E27FC236}">
                <a16:creationId xmlns:a16="http://schemas.microsoft.com/office/drawing/2014/main" id="{6C156248-8B81-4FF6-A5F0-1DD6650E78A5}"/>
              </a:ext>
            </a:extLst>
          </p:cNvPr>
          <p:cNvSpPr/>
          <p:nvPr/>
        </p:nvSpPr>
        <p:spPr>
          <a:xfrm>
            <a:off x="497045" y="4904044"/>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So, we have constructed three distinct CDF shapes, one of which is the Linear CDF. The grayscale picture is contrast-stretched using a linear CDF, yielding an enhanced/back projected image (next slide), which was then used to compute and plot the desired linear CDF, as shown above.</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CC4B039-0494-4415-BC4E-FC060929E0E6}"/>
              </a:ext>
            </a:extLst>
          </p:cNvPr>
          <p:cNvSpPr/>
          <p:nvPr/>
        </p:nvSpPr>
        <p:spPr>
          <a:xfrm>
            <a:off x="2226366" y="4338026"/>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Linear CDF	                                 	                         (b) Desired Linear CDF</a:t>
            </a:r>
          </a:p>
        </p:txBody>
      </p:sp>
    </p:spTree>
    <p:extLst>
      <p:ext uri="{BB962C8B-B14F-4D97-AF65-F5344CB8AC3E}">
        <p14:creationId xmlns:p14="http://schemas.microsoft.com/office/powerpoint/2010/main" val="255974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05878" y="196275"/>
            <a:ext cx="3344846" cy="5018493"/>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203754"/>
            <a:ext cx="3364387" cy="5018494"/>
          </a:xfrm>
          <a:prstGeom prst="rect">
            <a:avLst/>
          </a:prstGeom>
        </p:spPr>
      </p:pic>
      <p:sp>
        <p:nvSpPr>
          <p:cNvPr id="6" name="Rectangle 5">
            <a:extLst>
              <a:ext uri="{FF2B5EF4-FFF2-40B4-BE49-F238E27FC236}">
                <a16:creationId xmlns:a16="http://schemas.microsoft.com/office/drawing/2014/main" id="{0F7C9E1A-296E-4E15-B975-88E4D6B5556A}"/>
              </a:ext>
            </a:extLst>
          </p:cNvPr>
          <p:cNvSpPr/>
          <p:nvPr/>
        </p:nvSpPr>
        <p:spPr>
          <a:xfrm>
            <a:off x="603062" y="5334885"/>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1700" dirty="0">
                <a:solidFill>
                  <a:prstClr val="black">
                    <a:lumMod val="75000"/>
                    <a:lumOff val="25000"/>
                  </a:prstClr>
                </a:solidFill>
                <a:latin typeface="Times New Roman" panose="02020603050405020304" pitchFamily="18" charset="0"/>
                <a:cs typeface="Times New Roman" panose="02020603050405020304" pitchFamily="18" charset="0"/>
              </a:rPr>
              <a:t>Upon comparing the two images, it is evident that the original grayscale image has low contrast and poor detail clarity. Meanwhile, the grayscale image enhanced using Linear CDF provided us with a more distinct and detailed view of the original image due to its improved contrast and brightness</a:t>
            </a:r>
            <a:r>
              <a:rPr lang="en-PH" sz="1700" dirty="0">
                <a:solidFill>
                  <a:prstClr val="black">
                    <a:lumMod val="75000"/>
                    <a:lumOff val="25000"/>
                  </a:prstClr>
                </a:solidFill>
                <a:latin typeface="Times New Roman" panose="02020603050405020304" pitchFamily="18" charset="0"/>
                <a:cs typeface="Times New Roman" panose="02020603050405020304" pitchFamily="18" charset="0"/>
              </a:rPr>
              <a:t>. </a:t>
            </a:r>
            <a:r>
              <a:rPr lang="en-US" sz="1700" dirty="0">
                <a:solidFill>
                  <a:prstClr val="black">
                    <a:lumMod val="75000"/>
                    <a:lumOff val="25000"/>
                  </a:prstClr>
                </a:solidFill>
                <a:latin typeface="Times New Roman" panose="02020603050405020304" pitchFamily="18" charset="0"/>
                <a:cs typeface="Times New Roman" panose="02020603050405020304" pitchFamily="18" charset="0"/>
              </a:rPr>
              <a:t>Personally, I didn’t liked this improved image over the enhanced grayscale images using quadratic and sigmoidal CDF on the next slides since the object (myself XD) was made even darker, but I did appreciate how the clouds and sun were accentuated in the backdrop.</a:t>
            </a:r>
            <a:endParaRPr kumimoji="0" lang="en-PH"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0449364-5492-4DA3-A892-459D8612AD63}"/>
              </a:ext>
            </a:extLst>
          </p:cNvPr>
          <p:cNvSpPr/>
          <p:nvPr/>
        </p:nvSpPr>
        <p:spPr>
          <a:xfrm>
            <a:off x="1901687" y="5156924"/>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grayscale image                           (b) Enhanced grayscale image using Linear CDF</a:t>
            </a:r>
          </a:p>
        </p:txBody>
      </p:sp>
    </p:spTree>
    <p:extLst>
      <p:ext uri="{BB962C8B-B14F-4D97-AF65-F5344CB8AC3E}">
        <p14:creationId xmlns:p14="http://schemas.microsoft.com/office/powerpoint/2010/main" val="159465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83806"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5173" y="536470"/>
            <a:ext cx="4881557" cy="3824107"/>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3188" y="536470"/>
            <a:ext cx="4813639" cy="3770902"/>
          </a:xfrm>
          <a:prstGeom prst="rect">
            <a:avLst/>
          </a:prstGeom>
        </p:spPr>
      </p:pic>
      <p:sp>
        <p:nvSpPr>
          <p:cNvPr id="7" name="Rectangle 6">
            <a:extLst>
              <a:ext uri="{FF2B5EF4-FFF2-40B4-BE49-F238E27FC236}">
                <a16:creationId xmlns:a16="http://schemas.microsoft.com/office/drawing/2014/main" id="{93C7A548-2412-47F2-962F-891521C135B9}"/>
              </a:ext>
            </a:extLst>
          </p:cNvPr>
          <p:cNvSpPr/>
          <p:nvPr/>
        </p:nvSpPr>
        <p:spPr>
          <a:xfrm>
            <a:off x="497045" y="4904044"/>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In this case, we stretched the intensity values of an image using a quadratic cumulative distribution function (CDF), much like we did with the linear CDF approach. After we had the Quadratic CDF, we were able to use it to enhance the image, and then utilize that improved image to calculate and plot the Quadratic CDF we wanted.</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5DB99AC-A062-41AB-B6CE-6BB8CA2C9F6C}"/>
              </a:ext>
            </a:extLst>
          </p:cNvPr>
          <p:cNvSpPr/>
          <p:nvPr/>
        </p:nvSpPr>
        <p:spPr>
          <a:xfrm>
            <a:off x="2226366" y="4338026"/>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Quadratic CDF	                                 	                         (b) Desired Quadratic CDF</a:t>
            </a:r>
          </a:p>
        </p:txBody>
      </p:sp>
    </p:spTree>
    <p:extLst>
      <p:ext uri="{BB962C8B-B14F-4D97-AF65-F5344CB8AC3E}">
        <p14:creationId xmlns:p14="http://schemas.microsoft.com/office/powerpoint/2010/main" val="129780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05878" y="298411"/>
            <a:ext cx="3344846" cy="5018493"/>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298412"/>
            <a:ext cx="3364387" cy="5018492"/>
          </a:xfrm>
          <a:prstGeom prst="rect">
            <a:avLst/>
          </a:prstGeom>
        </p:spPr>
      </p:pic>
      <p:sp>
        <p:nvSpPr>
          <p:cNvPr id="6" name="Rectangle 5">
            <a:extLst>
              <a:ext uri="{FF2B5EF4-FFF2-40B4-BE49-F238E27FC236}">
                <a16:creationId xmlns:a16="http://schemas.microsoft.com/office/drawing/2014/main" id="{6058D7D6-8E97-4046-894A-F81381762B28}"/>
              </a:ext>
            </a:extLst>
          </p:cNvPr>
          <p:cNvSpPr/>
          <p:nvPr/>
        </p:nvSpPr>
        <p:spPr>
          <a:xfrm>
            <a:off x="497045" y="5331494"/>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kumimoji="0" lang="en-US"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We can clearly see here that </a:t>
            </a:r>
            <a:r>
              <a:rPr lang="en-US" dirty="0">
                <a:solidFill>
                  <a:prstClr val="black">
                    <a:lumMod val="75000"/>
                    <a:lumOff val="25000"/>
                  </a:prstClr>
                </a:solidFill>
                <a:latin typeface="Times New Roman" panose="02020603050405020304" pitchFamily="18" charset="0"/>
                <a:cs typeface="Times New Roman" panose="02020603050405020304" pitchFamily="18" charset="0"/>
              </a:rPr>
              <a:t>the areas that were too dark or too bright in the original grayscale image, making it impossible to detect the image's features, are now clear and distinct in the image that was improved using quadratic CDF. Moreover, the second image is brighter and has a greater contrast than the first. Unlike the enhanced image using linear CDF, I like the outcome of the object here since it is a lot brighter. </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4C29532-4F0B-4B47-A323-346437BDB3E4}"/>
              </a:ext>
            </a:extLst>
          </p:cNvPr>
          <p:cNvSpPr/>
          <p:nvPr/>
        </p:nvSpPr>
        <p:spPr>
          <a:xfrm>
            <a:off x="1901686" y="5234203"/>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grayscale image                           (b) Enhanced grayscale image using Quadratic CDF</a:t>
            </a:r>
          </a:p>
        </p:txBody>
      </p:sp>
    </p:spTree>
    <p:extLst>
      <p:ext uri="{BB962C8B-B14F-4D97-AF65-F5344CB8AC3E}">
        <p14:creationId xmlns:p14="http://schemas.microsoft.com/office/powerpoint/2010/main" val="129385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83806"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5174" y="536470"/>
            <a:ext cx="4881555" cy="3824107"/>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3188" y="536470"/>
            <a:ext cx="4813638" cy="3770902"/>
          </a:xfrm>
          <a:prstGeom prst="rect">
            <a:avLst/>
          </a:prstGeom>
        </p:spPr>
      </p:pic>
      <p:sp>
        <p:nvSpPr>
          <p:cNvPr id="6" name="Rectangle 5">
            <a:extLst>
              <a:ext uri="{FF2B5EF4-FFF2-40B4-BE49-F238E27FC236}">
                <a16:creationId xmlns:a16="http://schemas.microsoft.com/office/drawing/2014/main" id="{BECCC27A-8C65-4DAB-BC36-A375F93370CB}"/>
              </a:ext>
            </a:extLst>
          </p:cNvPr>
          <p:cNvSpPr/>
          <p:nvPr/>
        </p:nvSpPr>
        <p:spPr>
          <a:xfrm>
            <a:off x="2001078" y="4360992"/>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Sigmoid CDF	                                 	                         (b) Desired Sigmoid CDF</a:t>
            </a:r>
          </a:p>
        </p:txBody>
      </p:sp>
      <p:sp>
        <p:nvSpPr>
          <p:cNvPr id="7" name="Rectangle 6">
            <a:extLst>
              <a:ext uri="{FF2B5EF4-FFF2-40B4-BE49-F238E27FC236}">
                <a16:creationId xmlns:a16="http://schemas.microsoft.com/office/drawing/2014/main" id="{D90D082D-7D51-47E0-A35D-61D898E513FC}"/>
              </a:ext>
            </a:extLst>
          </p:cNvPr>
          <p:cNvSpPr/>
          <p:nvPr/>
        </p:nvSpPr>
        <p:spPr>
          <a:xfrm>
            <a:off x="497045" y="4810931"/>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The sigmoid function was the last CDF shape used in this activity. Same method to the other shapes, but here we let the variables a = 10 controlling the slope of the curve and b = 128 controlling the curve's midpoint. These variables are necessary to produce the sigmoid-shaped function where we used the code </a:t>
            </a:r>
            <a:r>
              <a:rPr lang="en-US" dirty="0" err="1">
                <a:solidFill>
                  <a:prstClr val="black">
                    <a:lumMod val="75000"/>
                    <a:lumOff val="25000"/>
                  </a:prstClr>
                </a:solidFill>
                <a:latin typeface="Times New Roman" panose="02020603050405020304" pitchFamily="18" charset="0"/>
                <a:cs typeface="Times New Roman" panose="02020603050405020304" pitchFamily="18" charset="0"/>
              </a:rPr>
              <a:t>sigmoidCDF</a:t>
            </a:r>
            <a:r>
              <a:rPr lang="en-US" dirty="0">
                <a:solidFill>
                  <a:prstClr val="black">
                    <a:lumMod val="75000"/>
                    <a:lumOff val="25000"/>
                  </a:prstClr>
                </a:solidFill>
                <a:latin typeface="Times New Roman" panose="02020603050405020304" pitchFamily="18" charset="0"/>
                <a:cs typeface="Times New Roman" panose="02020603050405020304" pitchFamily="18" charset="0"/>
              </a:rPr>
              <a:t> = 1 ./ (1 + exp(-a*(x-b)/255));.  After producing the enhanced image, we computed and plotted the required sigmoid CDF, as seen above.</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34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05878" y="298411"/>
            <a:ext cx="3344846" cy="5018493"/>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298411"/>
            <a:ext cx="3364386" cy="5018492"/>
          </a:xfrm>
          <a:prstGeom prst="rect">
            <a:avLst/>
          </a:prstGeom>
        </p:spPr>
      </p:pic>
      <p:sp>
        <p:nvSpPr>
          <p:cNvPr id="6" name="Rectangle 5">
            <a:extLst>
              <a:ext uri="{FF2B5EF4-FFF2-40B4-BE49-F238E27FC236}">
                <a16:creationId xmlns:a16="http://schemas.microsoft.com/office/drawing/2014/main" id="{7F47DEBF-0D79-4B5A-B033-FDFF29019A18}"/>
              </a:ext>
            </a:extLst>
          </p:cNvPr>
          <p:cNvSpPr/>
          <p:nvPr/>
        </p:nvSpPr>
        <p:spPr>
          <a:xfrm>
            <a:off x="1901686" y="5234203"/>
            <a:ext cx="838862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grayscale image                           (b) Enhanced grayscale image using Sigmoid CDF</a:t>
            </a:r>
          </a:p>
        </p:txBody>
      </p:sp>
      <p:sp>
        <p:nvSpPr>
          <p:cNvPr id="7" name="Rectangle 6">
            <a:extLst>
              <a:ext uri="{FF2B5EF4-FFF2-40B4-BE49-F238E27FC236}">
                <a16:creationId xmlns:a16="http://schemas.microsoft.com/office/drawing/2014/main" id="{4A0B02E7-DEB8-47F0-B6E9-49763E39F465}"/>
              </a:ext>
            </a:extLst>
          </p:cNvPr>
          <p:cNvSpPr/>
          <p:nvPr/>
        </p:nvSpPr>
        <p:spPr>
          <a:xfrm>
            <a:off x="497045" y="5331494"/>
            <a:ext cx="11197909" cy="15435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Examining the two images above, we can observe that their contrast and brightness are different. We can also see here that in the enhanced image, there is a certain prominent feature which is the sun.  This is due to the fact that the sigmoid transformation can magnify certain image areas while reducing others. This is also considered the best method for image enhancement.</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528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9" name="TextBox 38"/>
          <p:cNvSpPr txBox="1"/>
          <p:nvPr/>
        </p:nvSpPr>
        <p:spPr>
          <a:xfrm>
            <a:off x="2657849" y="1371597"/>
            <a:ext cx="6348101" cy="923330"/>
          </a:xfrm>
          <a:prstGeom prst="rect">
            <a:avLst/>
          </a:prstGeom>
          <a:noFill/>
        </p:spPr>
        <p:txBody>
          <a:bodyPr wrap="square" rtlCol="0">
            <a:spAutoFit/>
          </a:bodyPr>
          <a:lstStyle/>
          <a:p>
            <a:r>
              <a:rPr lang="en-PH" sz="5400" dirty="0">
                <a:solidFill>
                  <a:srgbClr val="FC3E59"/>
                </a:solidFill>
                <a:latin typeface="04b" panose="00000400000000000000" pitchFamily="2" charset="0"/>
              </a:rPr>
              <a:t>Activity 1.5</a:t>
            </a:r>
          </a:p>
        </p:txBody>
      </p:sp>
      <p:sp>
        <p:nvSpPr>
          <p:cNvPr id="41" name="Multiply 40">
            <a:hlinkClick r:id="rId5"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601232D9-5BC6-467E-A748-5E3E0E0D5E6C}"/>
              </a:ext>
            </a:extLst>
          </p:cNvPr>
          <p:cNvSpPr txBox="1"/>
          <p:nvPr/>
        </p:nvSpPr>
        <p:spPr>
          <a:xfrm>
            <a:off x="880187" y="2214788"/>
            <a:ext cx="10624206" cy="707886"/>
          </a:xfrm>
          <a:prstGeom prst="rect">
            <a:avLst/>
          </a:prstGeom>
          <a:noFill/>
        </p:spPr>
        <p:txBody>
          <a:bodyPr wrap="square" numCol="1" rtlCol="0">
            <a:spAutoFit/>
          </a:bodyPr>
          <a:lstStyle/>
          <a:p>
            <a:pPr algn="ctr"/>
            <a:r>
              <a:rPr lang="en-PH" sz="4000" dirty="0">
                <a:solidFill>
                  <a:srgbClr val="FC3E59"/>
                </a:solidFill>
                <a:latin typeface="04b" panose="020B0604020202020204"/>
              </a:rPr>
              <a:t>Contrast Enhancement</a:t>
            </a:r>
          </a:p>
        </p:txBody>
      </p:sp>
    </p:spTree>
    <p:extLst>
      <p:ext uri="{BB962C8B-B14F-4D97-AF65-F5344CB8AC3E}">
        <p14:creationId xmlns:p14="http://schemas.microsoft.com/office/powerpoint/2010/main" val="307577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0287" y="0"/>
            <a:ext cx="7589520"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9787" y="573494"/>
            <a:ext cx="3514154" cy="5241892"/>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3941" y="573495"/>
            <a:ext cx="3514152" cy="5241891"/>
          </a:xfrm>
          <a:prstGeom prst="rect">
            <a:avLst/>
          </a:prstGeom>
        </p:spPr>
      </p:pic>
      <p:sp>
        <p:nvSpPr>
          <p:cNvPr id="7" name="Rectangle 6">
            <a:extLst>
              <a:ext uri="{FF2B5EF4-FFF2-40B4-BE49-F238E27FC236}">
                <a16:creationId xmlns:a16="http://schemas.microsoft.com/office/drawing/2014/main" id="{BD1D5A51-11E5-4094-857B-63EE8BF7FF61}"/>
              </a:ext>
            </a:extLst>
          </p:cNvPr>
          <p:cNvSpPr/>
          <p:nvPr/>
        </p:nvSpPr>
        <p:spPr>
          <a:xfrm>
            <a:off x="5513939" y="5985883"/>
            <a:ext cx="6219825" cy="402997"/>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sp>
        <p:nvSpPr>
          <p:cNvPr id="8" name="Rectangle 7">
            <a:extLst>
              <a:ext uri="{FF2B5EF4-FFF2-40B4-BE49-F238E27FC236}">
                <a16:creationId xmlns:a16="http://schemas.microsoft.com/office/drawing/2014/main" id="{5F6083C7-6349-4F0D-8352-610FF2843E5F}"/>
              </a:ext>
            </a:extLst>
          </p:cNvPr>
          <p:cNvSpPr/>
          <p:nvPr/>
        </p:nvSpPr>
        <p:spPr>
          <a:xfrm>
            <a:off x="5370443" y="6001107"/>
            <a:ext cx="6506816"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Original grayscale Image            	(b) contrast-stretched image</a:t>
            </a:r>
          </a:p>
        </p:txBody>
      </p:sp>
      <p:sp>
        <p:nvSpPr>
          <p:cNvPr id="10" name="Rectangle 9">
            <a:extLst>
              <a:ext uri="{FF2B5EF4-FFF2-40B4-BE49-F238E27FC236}">
                <a16:creationId xmlns:a16="http://schemas.microsoft.com/office/drawing/2014/main" id="{DC8CB4C8-05CA-4229-B01B-DF0493B98833}"/>
              </a:ext>
            </a:extLst>
          </p:cNvPr>
          <p:cNvSpPr/>
          <p:nvPr/>
        </p:nvSpPr>
        <p:spPr>
          <a:xfrm>
            <a:off x="12193" y="255956"/>
            <a:ext cx="4442153" cy="609429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AE89417C-B92A-46AB-8506-4126A9596076}"/>
                  </a:ext>
                </a:extLst>
              </p:cNvPr>
              <p:cNvSpPr/>
              <p:nvPr/>
            </p:nvSpPr>
            <p:spPr>
              <a:xfrm>
                <a:off x="12193" y="255957"/>
                <a:ext cx="4442153" cy="544247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PH" dirty="0">
                    <a:solidFill>
                      <a:prstClr val="black">
                        <a:lumMod val="75000"/>
                        <a:lumOff val="25000"/>
                      </a:prstClr>
                    </a:solidFill>
                    <a:latin typeface="Times New Roman" panose="02020603050405020304" pitchFamily="18" charset="0"/>
                    <a:cs typeface="Times New Roman" panose="02020603050405020304" pitchFamily="18" charset="0"/>
                  </a:rPr>
                  <a:t>The contrast stretched image on the side was created using MATLAB. </a:t>
                </a:r>
                <a:r>
                  <a:rPr lang="en-US" dirty="0">
                    <a:solidFill>
                      <a:prstClr val="black">
                        <a:lumMod val="75000"/>
                        <a:lumOff val="25000"/>
                      </a:prstClr>
                    </a:solidFill>
                    <a:latin typeface="Times New Roman" panose="02020603050405020304" pitchFamily="18" charset="0"/>
                    <a:cs typeface="Times New Roman" panose="02020603050405020304" pitchFamily="18" charset="0"/>
                  </a:rPr>
                  <a:t>Using the min and max built-in functions, I determined the minimum and maximum values of the grayscale picture. Then, these values were normalized to the range [0,1] using the equation</a:t>
                </a:r>
                <a14:m>
                  <m:oMath xmlns:m="http://schemas.openxmlformats.org/officeDocument/2006/math">
                    <m:r>
                      <a:rPr lang="en-PH" b="0" i="0" smtClean="0">
                        <a:solidFill>
                          <a:prstClr val="black">
                            <a:lumMod val="75000"/>
                            <a:lumOff val="25000"/>
                          </a:prstClr>
                        </a:solidFill>
                        <a:latin typeface="Cambria Math" panose="02040503050406030204" pitchFamily="18" charset="0"/>
                        <a:cs typeface="Times New Roman" panose="02020603050405020304" pitchFamily="18" charset="0"/>
                      </a:rPr>
                      <m:t> </m:t>
                    </m:r>
                    <m:sSub>
                      <m:sSubPr>
                        <m:ctrlPr>
                          <a:rPr lang="en-PH" i="1" smtClean="0">
                            <a:solidFill>
                              <a:prstClr val="black">
                                <a:lumMod val="75000"/>
                                <a:lumOff val="25000"/>
                              </a:prstClr>
                            </a:solidFill>
                            <a:latin typeface="Cambria Math" panose="02040503050406030204" pitchFamily="18" charset="0"/>
                            <a:cs typeface="Times New Roman" panose="02020603050405020304" pitchFamily="18" charset="0"/>
                          </a:rPr>
                        </m:ctrlPr>
                      </m:sSubPr>
                      <m:e>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𝐼</m:t>
                        </m:r>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 </m:t>
                        </m:r>
                      </m:e>
                      <m: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𝑛𝑒𝑤</m:t>
                        </m:r>
                      </m:sub>
                    </m:s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m:t>
                    </m:r>
                    <m:f>
                      <m:fPr>
                        <m:ctrlPr>
                          <a:rPr lang="en-PH" b="0" i="1" smtClean="0">
                            <a:solidFill>
                              <a:prstClr val="black">
                                <a:lumMod val="75000"/>
                                <a:lumOff val="25000"/>
                              </a:prstClr>
                            </a:solidFill>
                            <a:latin typeface="Cambria Math" panose="02040503050406030204" pitchFamily="18" charset="0"/>
                            <a:cs typeface="Times New Roman" panose="02020603050405020304" pitchFamily="18" charset="0"/>
                          </a:rPr>
                        </m:ctrlPr>
                      </m:fPr>
                      <m:num>
                        <m:sSub>
                          <m:sSubPr>
                            <m:ctrlPr>
                              <a:rPr lang="en-PH" b="0" i="1" smtClean="0">
                                <a:solidFill>
                                  <a:prstClr val="black">
                                    <a:lumMod val="75000"/>
                                    <a:lumOff val="25000"/>
                                  </a:prstClr>
                                </a:solidFill>
                                <a:latin typeface="Cambria Math" panose="02040503050406030204" pitchFamily="18" charset="0"/>
                                <a:cs typeface="Times New Roman" panose="02020603050405020304" pitchFamily="18" charset="0"/>
                              </a:rPr>
                            </m:ctrlPr>
                          </m:sSubPr>
                          <m:e>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𝐼</m:t>
                            </m:r>
                          </m:e>
                          <m: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𝑜𝑙𝑑</m:t>
                            </m:r>
                          </m:sub>
                        </m:s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m:t>
                        </m:r>
                        <m:sSub>
                          <m:sSubPr>
                            <m:ctrlPr>
                              <a:rPr lang="en-PH" b="0" i="1" smtClean="0">
                                <a:solidFill>
                                  <a:prstClr val="black">
                                    <a:lumMod val="75000"/>
                                    <a:lumOff val="25000"/>
                                  </a:prstClr>
                                </a:solidFill>
                                <a:latin typeface="Cambria Math" panose="02040503050406030204" pitchFamily="18" charset="0"/>
                                <a:cs typeface="Times New Roman" panose="02020603050405020304" pitchFamily="18" charset="0"/>
                              </a:rPr>
                            </m:ctrlPr>
                          </m:sSubPr>
                          <m:e>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𝐼</m:t>
                            </m:r>
                          </m:e>
                          <m: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𝑚𝑖𝑛</m:t>
                            </m:r>
                          </m:sub>
                        </m:sSub>
                      </m:num>
                      <m:den>
                        <m:sSub>
                          <m:sSubPr>
                            <m:ctrlPr>
                              <a:rPr lang="en-PH" i="1">
                                <a:solidFill>
                                  <a:prstClr val="black">
                                    <a:lumMod val="75000"/>
                                    <a:lumOff val="25000"/>
                                  </a:prstClr>
                                </a:solidFill>
                                <a:latin typeface="Cambria Math" panose="02040503050406030204" pitchFamily="18" charset="0"/>
                                <a:cs typeface="Times New Roman" panose="02020603050405020304" pitchFamily="18" charset="0"/>
                              </a:rPr>
                            </m:ctrlPr>
                          </m:sSubPr>
                          <m:e>
                            <m:r>
                              <a:rPr lang="en-PH" i="1">
                                <a:solidFill>
                                  <a:prstClr val="black">
                                    <a:lumMod val="75000"/>
                                    <a:lumOff val="25000"/>
                                  </a:prstClr>
                                </a:solidFill>
                                <a:latin typeface="Cambria Math" panose="02040503050406030204" pitchFamily="18" charset="0"/>
                                <a:cs typeface="Times New Roman" panose="02020603050405020304" pitchFamily="18" charset="0"/>
                              </a:rPr>
                              <m:t>𝐼</m:t>
                            </m:r>
                          </m:e>
                          <m:sub>
                            <m:r>
                              <a:rPr lang="en-PH" b="0" i="1" smtClean="0">
                                <a:solidFill>
                                  <a:prstClr val="black">
                                    <a:lumMod val="75000"/>
                                    <a:lumOff val="25000"/>
                                  </a:prstClr>
                                </a:solidFill>
                                <a:latin typeface="Cambria Math" panose="02040503050406030204" pitchFamily="18" charset="0"/>
                                <a:cs typeface="Times New Roman" panose="02020603050405020304" pitchFamily="18" charset="0"/>
                              </a:rPr>
                              <m:t>𝑚𝑎𝑧</m:t>
                            </m:r>
                          </m:sub>
                        </m:sSub>
                        <m:r>
                          <a:rPr lang="en-PH" i="1">
                            <a:solidFill>
                              <a:prstClr val="black">
                                <a:lumMod val="75000"/>
                                <a:lumOff val="25000"/>
                              </a:prstClr>
                            </a:solidFill>
                            <a:latin typeface="Cambria Math" panose="02040503050406030204" pitchFamily="18" charset="0"/>
                            <a:cs typeface="Times New Roman" panose="02020603050405020304" pitchFamily="18" charset="0"/>
                          </a:rPr>
                          <m:t>−</m:t>
                        </m:r>
                        <m:sSub>
                          <m:sSubPr>
                            <m:ctrlPr>
                              <a:rPr lang="en-PH" i="1">
                                <a:solidFill>
                                  <a:prstClr val="black">
                                    <a:lumMod val="75000"/>
                                    <a:lumOff val="25000"/>
                                  </a:prstClr>
                                </a:solidFill>
                                <a:latin typeface="Cambria Math" panose="02040503050406030204" pitchFamily="18" charset="0"/>
                                <a:cs typeface="Times New Roman" panose="02020603050405020304" pitchFamily="18" charset="0"/>
                              </a:rPr>
                            </m:ctrlPr>
                          </m:sSubPr>
                          <m:e>
                            <m:r>
                              <a:rPr lang="en-PH" i="1">
                                <a:solidFill>
                                  <a:prstClr val="black">
                                    <a:lumMod val="75000"/>
                                    <a:lumOff val="25000"/>
                                  </a:prstClr>
                                </a:solidFill>
                                <a:latin typeface="Cambria Math" panose="02040503050406030204" pitchFamily="18" charset="0"/>
                                <a:cs typeface="Times New Roman" panose="02020603050405020304" pitchFamily="18" charset="0"/>
                              </a:rPr>
                              <m:t>𝐼</m:t>
                            </m:r>
                          </m:e>
                          <m:sub>
                            <m:r>
                              <a:rPr lang="en-PH" i="1">
                                <a:solidFill>
                                  <a:prstClr val="black">
                                    <a:lumMod val="75000"/>
                                    <a:lumOff val="25000"/>
                                  </a:prstClr>
                                </a:solidFill>
                                <a:latin typeface="Cambria Math" panose="02040503050406030204" pitchFamily="18" charset="0"/>
                                <a:cs typeface="Times New Roman" panose="02020603050405020304" pitchFamily="18" charset="0"/>
                              </a:rPr>
                              <m:t>𝑚𝑖𝑛</m:t>
                            </m:r>
                          </m:sub>
                        </m:sSub>
                      </m:den>
                    </m:f>
                  </m:oMath>
                </a14:m>
                <a:r>
                  <a:rPr lang="en-PH" dirty="0">
                    <a:solidFill>
                      <a:prstClr val="black">
                        <a:lumMod val="75000"/>
                        <a:lumOff val="25000"/>
                      </a:prstClr>
                    </a:solidFill>
                    <a:latin typeface="Times New Roman" panose="02020603050405020304" pitchFamily="18" charset="0"/>
                    <a:cs typeface="Times New Roman" panose="02020603050405020304" pitchFamily="18" charset="0"/>
                  </a:rPr>
                  <a:t> or in code: </a:t>
                </a:r>
                <a:r>
                  <a:rPr lang="en-PH" dirty="0" err="1">
                    <a:solidFill>
                      <a:prstClr val="black">
                        <a:lumMod val="75000"/>
                        <a:lumOff val="25000"/>
                      </a:prstClr>
                    </a:solidFill>
                    <a:latin typeface="Times New Roman" panose="02020603050405020304" pitchFamily="18" charset="0"/>
                    <a:cs typeface="Times New Roman" panose="02020603050405020304" pitchFamily="18" charset="0"/>
                  </a:rPr>
                  <a:t>I_new</a:t>
                </a:r>
                <a:r>
                  <a:rPr lang="en-PH" dirty="0">
                    <a:solidFill>
                      <a:prstClr val="black">
                        <a:lumMod val="75000"/>
                        <a:lumOff val="25000"/>
                      </a:prstClr>
                    </a:solidFill>
                    <a:latin typeface="Times New Roman" panose="02020603050405020304" pitchFamily="18" charset="0"/>
                    <a:cs typeface="Times New Roman" panose="02020603050405020304" pitchFamily="18" charset="0"/>
                  </a:rPr>
                  <a:t> = double(</a:t>
                </a:r>
                <a:r>
                  <a:rPr lang="en-PH" dirty="0" err="1">
                    <a:solidFill>
                      <a:prstClr val="black">
                        <a:lumMod val="75000"/>
                        <a:lumOff val="25000"/>
                      </a:prstClr>
                    </a:solidFill>
                    <a:latin typeface="Times New Roman" panose="02020603050405020304" pitchFamily="18" charset="0"/>
                    <a:cs typeface="Times New Roman" panose="02020603050405020304" pitchFamily="18" charset="0"/>
                  </a:rPr>
                  <a:t>I_old</a:t>
                </a:r>
                <a:r>
                  <a:rPr lang="en-PH" dirty="0">
                    <a:solidFill>
                      <a:prstClr val="black">
                        <a:lumMod val="75000"/>
                        <a:lumOff val="25000"/>
                      </a:prstClr>
                    </a:solidFill>
                    <a:latin typeface="Times New Roman" panose="02020603050405020304" pitchFamily="18" charset="0"/>
                    <a:cs typeface="Times New Roman" panose="02020603050405020304" pitchFamily="18" charset="0"/>
                  </a:rPr>
                  <a:t> - </a:t>
                </a:r>
                <a:r>
                  <a:rPr lang="en-PH" dirty="0" err="1">
                    <a:solidFill>
                      <a:prstClr val="black">
                        <a:lumMod val="75000"/>
                        <a:lumOff val="25000"/>
                      </a:prstClr>
                    </a:solidFill>
                    <a:latin typeface="Times New Roman" panose="02020603050405020304" pitchFamily="18" charset="0"/>
                    <a:cs typeface="Times New Roman" panose="02020603050405020304" pitchFamily="18" charset="0"/>
                  </a:rPr>
                  <a:t>I_min</a:t>
                </a:r>
                <a:r>
                  <a:rPr lang="en-PH" dirty="0">
                    <a:solidFill>
                      <a:prstClr val="black">
                        <a:lumMod val="75000"/>
                        <a:lumOff val="25000"/>
                      </a:prstClr>
                    </a:solidFill>
                    <a:latin typeface="Times New Roman" panose="02020603050405020304" pitchFamily="18" charset="0"/>
                    <a:cs typeface="Times New Roman" panose="02020603050405020304" pitchFamily="18" charset="0"/>
                  </a:rPr>
                  <a:t>)/double(</a:t>
                </a:r>
                <a:r>
                  <a:rPr lang="en-PH" dirty="0" err="1">
                    <a:solidFill>
                      <a:prstClr val="black">
                        <a:lumMod val="75000"/>
                        <a:lumOff val="25000"/>
                      </a:prstClr>
                    </a:solidFill>
                    <a:latin typeface="Times New Roman" panose="02020603050405020304" pitchFamily="18" charset="0"/>
                    <a:cs typeface="Times New Roman" panose="02020603050405020304" pitchFamily="18" charset="0"/>
                  </a:rPr>
                  <a:t>I_max</a:t>
                </a:r>
                <a:r>
                  <a:rPr lang="en-PH" dirty="0">
                    <a:solidFill>
                      <a:prstClr val="black">
                        <a:lumMod val="75000"/>
                        <a:lumOff val="25000"/>
                      </a:prstClr>
                    </a:solidFill>
                    <a:latin typeface="Times New Roman" panose="02020603050405020304" pitchFamily="18" charset="0"/>
                    <a:cs typeface="Times New Roman" panose="02020603050405020304" pitchFamily="18" charset="0"/>
                  </a:rPr>
                  <a:t> - </a:t>
                </a:r>
                <a:r>
                  <a:rPr lang="en-PH" dirty="0" err="1">
                    <a:solidFill>
                      <a:prstClr val="black">
                        <a:lumMod val="75000"/>
                        <a:lumOff val="25000"/>
                      </a:prstClr>
                    </a:solidFill>
                    <a:latin typeface="Times New Roman" panose="02020603050405020304" pitchFamily="18" charset="0"/>
                    <a:cs typeface="Times New Roman" panose="02020603050405020304" pitchFamily="18" charset="0"/>
                  </a:rPr>
                  <a:t>I_min</a:t>
                </a:r>
                <a:r>
                  <a:rPr lang="en-PH" dirty="0">
                    <a:solidFill>
                      <a:prstClr val="black">
                        <a:lumMod val="75000"/>
                        <a:lumOff val="25000"/>
                      </a:prstClr>
                    </a:solidFill>
                    <a:latin typeface="Times New Roman" panose="02020603050405020304" pitchFamily="18" charset="0"/>
                    <a:cs typeface="Times New Roman" panose="02020603050405020304" pitchFamily="18" charset="0"/>
                  </a:rPr>
                  <a:t>); T</a:t>
                </a:r>
                <a:r>
                  <a:rPr lang="en-US" dirty="0">
                    <a:solidFill>
                      <a:prstClr val="black">
                        <a:lumMod val="75000"/>
                        <a:lumOff val="25000"/>
                      </a:prstClr>
                    </a:solidFill>
                    <a:latin typeface="Times New Roman" panose="02020603050405020304" pitchFamily="18" charset="0"/>
                    <a:cs typeface="Times New Roman" panose="02020603050405020304" pitchFamily="18" charset="0"/>
                  </a:rPr>
                  <a:t>his was done to improve the image's visual quality by enhancing its contrast. Comparing the two, they are nearly identical, with only a minor difference in their contrast. </a:t>
                </a:r>
                <a:endParaRPr lang="en-PH" b="0" dirty="0">
                  <a:solidFill>
                    <a:prstClr val="black">
                      <a:lumMod val="75000"/>
                      <a:lumOff val="25000"/>
                    </a:prstClr>
                  </a:solidFill>
                  <a:latin typeface="Times New Roman" panose="02020603050405020304" pitchFamily="18" charset="0"/>
                  <a:cs typeface="Times New Roman" panose="02020603050405020304" pitchFamily="18" charset="0"/>
                </a:endParaRPr>
              </a:p>
            </p:txBody>
          </p:sp>
        </mc:Choice>
        <mc:Fallback>
          <p:sp>
            <p:nvSpPr>
              <p:cNvPr id="11" name="Rectangle 10">
                <a:extLst>
                  <a:ext uri="{FF2B5EF4-FFF2-40B4-BE49-F238E27FC236}">
                    <a16:creationId xmlns:a16="http://schemas.microsoft.com/office/drawing/2014/main" id="{AE89417C-B92A-46AB-8506-4126A9596076}"/>
                  </a:ext>
                </a:extLst>
              </p:cNvPr>
              <p:cNvSpPr>
                <a:spLocks noRot="1" noChangeAspect="1" noMove="1" noResize="1" noEditPoints="1" noAdjustHandles="1" noChangeArrowheads="1" noChangeShapeType="1" noTextEdit="1"/>
              </p:cNvSpPr>
              <p:nvPr/>
            </p:nvSpPr>
            <p:spPr>
              <a:xfrm>
                <a:off x="12193" y="255957"/>
                <a:ext cx="4442153" cy="5442478"/>
              </a:xfrm>
              <a:prstGeom prst="rect">
                <a:avLst/>
              </a:prstGeom>
              <a:blipFill>
                <a:blip r:embed="rId4"/>
                <a:stretch>
                  <a:fillRect l="-1097" r="-1097"/>
                </a:stretch>
              </a:blipFill>
              <a:ln>
                <a:noFill/>
              </a:ln>
            </p:spPr>
            <p:txBody>
              <a:bodyPr/>
              <a:lstStyle/>
              <a:p>
                <a:r>
                  <a:rPr lang="en-PH">
                    <a:noFill/>
                  </a:rPr>
                  <a:t> </a:t>
                </a:r>
              </a:p>
            </p:txBody>
          </p:sp>
        </mc:Fallback>
      </mc:AlternateContent>
    </p:spTree>
    <p:extLst>
      <p:ext uri="{BB962C8B-B14F-4D97-AF65-F5344CB8AC3E}">
        <p14:creationId xmlns:p14="http://schemas.microsoft.com/office/powerpoint/2010/main" val="3518837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p:cNvSpPr txBox="1"/>
          <p:nvPr/>
        </p:nvSpPr>
        <p:spPr>
          <a:xfrm>
            <a:off x="2539656" y="1371597"/>
            <a:ext cx="7399474" cy="923330"/>
          </a:xfrm>
          <a:prstGeom prst="rect">
            <a:avLst/>
          </a:prstGeom>
          <a:noFill/>
        </p:spPr>
        <p:txBody>
          <a:bodyPr wrap="square" rtlCol="0">
            <a:spAutoFit/>
          </a:bodyPr>
          <a:lstStyle/>
          <a:p>
            <a:r>
              <a:rPr lang="en-PH" sz="5400" dirty="0">
                <a:solidFill>
                  <a:srgbClr val="FC3E59"/>
                </a:solidFill>
                <a:latin typeface="04b" panose="00000400000000000000" pitchFamily="2" charset="0"/>
              </a:rPr>
              <a:t>Activity 1.6</a:t>
            </a:r>
          </a:p>
        </p:txBody>
      </p:sp>
      <p:sp>
        <p:nvSpPr>
          <p:cNvPr id="42" name="Multiply 41">
            <a:hlinkClick r:id="rId4"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TextBox 33">
            <a:extLst>
              <a:ext uri="{FF2B5EF4-FFF2-40B4-BE49-F238E27FC236}">
                <a16:creationId xmlns:a16="http://schemas.microsoft.com/office/drawing/2014/main" id="{91D57DD0-3F3B-4705-ABB3-66D3560BAA14}"/>
              </a:ext>
            </a:extLst>
          </p:cNvPr>
          <p:cNvSpPr txBox="1"/>
          <p:nvPr/>
        </p:nvSpPr>
        <p:spPr>
          <a:xfrm>
            <a:off x="476456" y="2214788"/>
            <a:ext cx="11027937" cy="523220"/>
          </a:xfrm>
          <a:prstGeom prst="rect">
            <a:avLst/>
          </a:prstGeom>
          <a:noFill/>
        </p:spPr>
        <p:txBody>
          <a:bodyPr wrap="square" numCol="1" rtlCol="0">
            <a:spAutoFit/>
          </a:bodyPr>
          <a:lstStyle/>
          <a:p>
            <a:pPr algn="ctr"/>
            <a:r>
              <a:rPr lang="en-PH" sz="2800" dirty="0">
                <a:solidFill>
                  <a:srgbClr val="FC3E59"/>
                </a:solidFill>
                <a:latin typeface="04b" panose="020B0604020202020204"/>
              </a:rPr>
              <a:t>Restoring Faded colored Photographs</a:t>
            </a:r>
          </a:p>
        </p:txBody>
      </p:sp>
      <p:sp>
        <p:nvSpPr>
          <p:cNvPr id="33" name="TextBox 32">
            <a:extLst>
              <a:ext uri="{FF2B5EF4-FFF2-40B4-BE49-F238E27FC236}">
                <a16:creationId xmlns:a16="http://schemas.microsoft.com/office/drawing/2014/main" id="{A760FE64-790F-47E2-AA6F-D2F46867824C}"/>
              </a:ext>
            </a:extLst>
          </p:cNvPr>
          <p:cNvSpPr txBox="1"/>
          <p:nvPr/>
        </p:nvSpPr>
        <p:spPr>
          <a:xfrm>
            <a:off x="211082" y="2535193"/>
            <a:ext cx="11391993" cy="1815882"/>
          </a:xfrm>
          <a:prstGeom prst="rect">
            <a:avLst/>
          </a:prstGeom>
          <a:noFill/>
        </p:spPr>
        <p:txBody>
          <a:bodyPr wrap="square" numCol="1" rtlCol="0">
            <a:spAutoFit/>
          </a:bodyPr>
          <a:lstStyle/>
          <a:p>
            <a:pPr algn="just"/>
            <a:endParaRPr lang="en-PH" sz="2800" b="1" dirty="0">
              <a:solidFill>
                <a:srgbClr val="9C80B3"/>
              </a:solidFill>
              <a:latin typeface="Sitka Text" panose="02000505000000020004" pitchFamily="2" charset="0"/>
            </a:endParaRP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Compared the original faded colored photograph to the enhanced images using the Contrast stretch, Gray World, and White Patch Algorithm.</a:t>
            </a:r>
          </a:p>
        </p:txBody>
      </p:sp>
      <p:sp>
        <p:nvSpPr>
          <p:cNvPr id="36" name="TextBox 35">
            <a:extLst>
              <a:ext uri="{FF2B5EF4-FFF2-40B4-BE49-F238E27FC236}">
                <a16:creationId xmlns:a16="http://schemas.microsoft.com/office/drawing/2014/main" id="{2300D02A-6357-479B-839F-DB8D3A5F4D3F}"/>
              </a:ext>
            </a:extLst>
          </p:cNvPr>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Tree>
    <p:extLst>
      <p:ext uri="{BB962C8B-B14F-4D97-AF65-F5344CB8AC3E}">
        <p14:creationId xmlns:p14="http://schemas.microsoft.com/office/powerpoint/2010/main" val="8542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1501"/>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4"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a:hlinkClick r:id="rId2" action="ppaction://hlinksldjump"/>
          </p:cNvPr>
          <p:cNvSpPr/>
          <p:nvPr/>
        </p:nvSpPr>
        <p:spPr>
          <a:xfrm>
            <a:off x="894634" y="1714466"/>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hlinkClick r:id="rId3" action="ppaction://hlinksldjump"/>
          </p:cNvPr>
          <p:cNvSpPr/>
          <p:nvPr/>
        </p:nvSpPr>
        <p:spPr>
          <a:xfrm>
            <a:off x="4209594" y="1714466"/>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Rectangle 49">
            <a:hlinkClick r:id="rId4" action="ppaction://hlinksldjump"/>
          </p:cNvPr>
          <p:cNvSpPr/>
          <p:nvPr/>
        </p:nvSpPr>
        <p:spPr>
          <a:xfrm>
            <a:off x="7524554" y="1714466"/>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Rectangle 50">
            <a:hlinkClick r:id="rId5" action="ppaction://hlinksldjump"/>
          </p:cNvPr>
          <p:cNvSpPr/>
          <p:nvPr/>
        </p:nvSpPr>
        <p:spPr>
          <a:xfrm>
            <a:off x="888864" y="3876762"/>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Rectangle 51">
            <a:hlinkClick r:id="rId6" action="ppaction://hlinksldjump"/>
          </p:cNvPr>
          <p:cNvSpPr/>
          <p:nvPr/>
        </p:nvSpPr>
        <p:spPr>
          <a:xfrm>
            <a:off x="4203824" y="3876762"/>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Rectangle 52">
            <a:hlinkClick r:id="rId7" action="ppaction://hlinksldjump"/>
          </p:cNvPr>
          <p:cNvSpPr/>
          <p:nvPr/>
        </p:nvSpPr>
        <p:spPr>
          <a:xfrm>
            <a:off x="7524554" y="3887754"/>
            <a:ext cx="3156698" cy="165703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2"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Rectangle 1"/>
          <p:cNvSpPr/>
          <p:nvPr/>
        </p:nvSpPr>
        <p:spPr>
          <a:xfrm>
            <a:off x="2820537" y="1056039"/>
            <a:ext cx="6550926" cy="450376"/>
          </a:xfrm>
          <a:prstGeom prst="rect">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1" name="Group 40"/>
          <p:cNvGrpSpPr/>
          <p:nvPr/>
        </p:nvGrpSpPr>
        <p:grpSpPr>
          <a:xfrm>
            <a:off x="8848200" y="1163167"/>
            <a:ext cx="270224" cy="249628"/>
            <a:chOff x="2434638" y="3190993"/>
            <a:chExt cx="395110" cy="353718"/>
          </a:xfrm>
          <a:solidFill>
            <a:srgbClr val="FDB1BC"/>
          </a:solidFill>
        </p:grpSpPr>
        <p:sp>
          <p:nvSpPr>
            <p:cNvPr id="42" name="Oval 41"/>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43" name="Straight Connector 42"/>
            <p:cNvCxnSpPr>
              <a:stCxn id="42"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2909976" y="1096497"/>
            <a:ext cx="5784084" cy="646331"/>
          </a:xfrm>
          <a:prstGeom prst="rect">
            <a:avLst/>
          </a:prstGeom>
          <a:noFill/>
        </p:spPr>
        <p:txBody>
          <a:bodyPr wrap="none" rtlCol="0">
            <a:spAutoFit/>
          </a:bodyPr>
          <a:lstStyle/>
          <a:p>
            <a:r>
              <a:rPr lang="en-PH" b="1" dirty="0">
                <a:solidFill>
                  <a:srgbClr val="FC3E59"/>
                </a:solidFill>
                <a:latin typeface="Felix Titling" panose="04060505060202020A04" pitchFamily="82" charset="0"/>
              </a:rPr>
              <a:t>Digital Image Formation and Enhancement</a:t>
            </a:r>
          </a:p>
          <a:p>
            <a:endParaRPr lang="en-PH" b="1" dirty="0">
              <a:solidFill>
                <a:srgbClr val="FC3E59"/>
              </a:solidFill>
              <a:latin typeface="04b" panose="00000400000000000000" pitchFamily="2" charset="0"/>
            </a:endParaRPr>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10:50 AM</a:t>
            </a:r>
          </a:p>
          <a:p>
            <a:pPr algn="ctr"/>
            <a:r>
              <a:rPr lang="en-PH" sz="900" dirty="0">
                <a:solidFill>
                  <a:srgbClr val="FC3E59"/>
                </a:solidFill>
                <a:latin typeface="04b" panose="00000400000000000000" pitchFamily="2" charset="0"/>
              </a:rPr>
              <a:t>04/03/2021</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078" name="Picture 6" descr="https://i.pinimg.com/originals/ad/d4/ea/add4ea4849180a18ddbab7cd6544d30f.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413319" y="1876034"/>
            <a:ext cx="2749249" cy="13338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pinimg.com/originals/7e/a6/c3/7ea6c3dfa6b8358be4245c9515feb740.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98359" y="1876033"/>
            <a:ext cx="2749249" cy="133389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i.pinimg.com/originals/f5/dc/d1/f5dcd1201806f87449f337429f1c1030.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728278" y="4062045"/>
            <a:ext cx="2749249" cy="13287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i.pinimg.com/originals/98/2a/67/982a670f186cbf534c9844386e857052.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7728279" y="1876033"/>
            <a:ext cx="2749249" cy="133389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i.pinimg.com/originals/5c/d6/67/5cd6673c35fd454c4dd42d04e429c576.gif"/>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092093" y="4038329"/>
            <a:ext cx="2750240" cy="133389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i.pinimg.com/originals/45/77/a6/4577a6498be6921074fb6aecdd276f9c.gif"/>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4403405" y="4049320"/>
            <a:ext cx="2757536" cy="13338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272209" y="3393131"/>
            <a:ext cx="2438222" cy="369332"/>
          </a:xfrm>
          <a:prstGeom prst="rect">
            <a:avLst/>
          </a:prstGeom>
          <a:noFill/>
        </p:spPr>
        <p:txBody>
          <a:bodyPr wrap="square" rtlCol="0">
            <a:spAutoFit/>
          </a:bodyPr>
          <a:lstStyle/>
          <a:p>
            <a:r>
              <a:rPr lang="en-PH" dirty="0">
                <a:solidFill>
                  <a:srgbClr val="FC3E59"/>
                </a:solidFill>
                <a:latin typeface="04b" panose="00000400000000000000" pitchFamily="2" charset="0"/>
              </a:rPr>
              <a:t>ACTIVITY 1.1</a:t>
            </a:r>
          </a:p>
        </p:txBody>
      </p:sp>
      <p:sp>
        <p:nvSpPr>
          <p:cNvPr id="95" name="TextBox 94"/>
          <p:cNvSpPr txBox="1"/>
          <p:nvPr/>
        </p:nvSpPr>
        <p:spPr>
          <a:xfrm>
            <a:off x="1337055" y="5544785"/>
            <a:ext cx="2388795" cy="369332"/>
          </a:xfrm>
          <a:prstGeom prst="rect">
            <a:avLst/>
          </a:prstGeom>
          <a:noFill/>
        </p:spPr>
        <p:txBody>
          <a:bodyPr wrap="none" rtlCol="0">
            <a:spAutoFit/>
          </a:bodyPr>
          <a:lstStyle/>
          <a:p>
            <a:r>
              <a:rPr lang="en-PH" dirty="0">
                <a:solidFill>
                  <a:srgbClr val="FC3E59"/>
                </a:solidFill>
                <a:latin typeface="04b" panose="00000400000000000000" pitchFamily="2" charset="0"/>
              </a:rPr>
              <a:t>ACTIVITY 1.4</a:t>
            </a:r>
          </a:p>
        </p:txBody>
      </p:sp>
      <p:sp>
        <p:nvSpPr>
          <p:cNvPr id="96" name="TextBox 95"/>
          <p:cNvSpPr txBox="1"/>
          <p:nvPr/>
        </p:nvSpPr>
        <p:spPr>
          <a:xfrm>
            <a:off x="4607621" y="3369809"/>
            <a:ext cx="2388795" cy="369332"/>
          </a:xfrm>
          <a:prstGeom prst="rect">
            <a:avLst/>
          </a:prstGeom>
          <a:noFill/>
        </p:spPr>
        <p:txBody>
          <a:bodyPr wrap="none" rtlCol="0">
            <a:spAutoFit/>
          </a:bodyPr>
          <a:lstStyle/>
          <a:p>
            <a:r>
              <a:rPr lang="en-PH" dirty="0">
                <a:solidFill>
                  <a:srgbClr val="FC3E59"/>
                </a:solidFill>
                <a:latin typeface="04b" panose="00000400000000000000" pitchFamily="2" charset="0"/>
              </a:rPr>
              <a:t>ACTIVITY 1.2</a:t>
            </a:r>
          </a:p>
        </p:txBody>
      </p:sp>
      <p:sp>
        <p:nvSpPr>
          <p:cNvPr id="97" name="TextBox 96"/>
          <p:cNvSpPr txBox="1"/>
          <p:nvPr/>
        </p:nvSpPr>
        <p:spPr>
          <a:xfrm>
            <a:off x="4695956" y="5557178"/>
            <a:ext cx="2388795" cy="369332"/>
          </a:xfrm>
          <a:prstGeom prst="rect">
            <a:avLst/>
          </a:prstGeom>
          <a:noFill/>
        </p:spPr>
        <p:txBody>
          <a:bodyPr wrap="none" rtlCol="0">
            <a:spAutoFit/>
          </a:bodyPr>
          <a:lstStyle/>
          <a:p>
            <a:r>
              <a:rPr lang="en-PH" dirty="0">
                <a:solidFill>
                  <a:srgbClr val="FC3E59"/>
                </a:solidFill>
                <a:latin typeface="04b" panose="00000400000000000000" pitchFamily="2" charset="0"/>
              </a:rPr>
              <a:t>ACTIVITY 1.5</a:t>
            </a:r>
          </a:p>
        </p:txBody>
      </p:sp>
      <p:sp>
        <p:nvSpPr>
          <p:cNvPr id="98" name="TextBox 97"/>
          <p:cNvSpPr txBox="1"/>
          <p:nvPr/>
        </p:nvSpPr>
        <p:spPr>
          <a:xfrm>
            <a:off x="8054565" y="3364994"/>
            <a:ext cx="2388795" cy="369332"/>
          </a:xfrm>
          <a:prstGeom prst="rect">
            <a:avLst/>
          </a:prstGeom>
          <a:noFill/>
        </p:spPr>
        <p:txBody>
          <a:bodyPr wrap="none" rtlCol="0">
            <a:spAutoFit/>
          </a:bodyPr>
          <a:lstStyle/>
          <a:p>
            <a:r>
              <a:rPr lang="en-PH" dirty="0">
                <a:solidFill>
                  <a:srgbClr val="FC3E59"/>
                </a:solidFill>
                <a:latin typeface="04b" panose="00000400000000000000" pitchFamily="2" charset="0"/>
              </a:rPr>
              <a:t>ACTIVITY 1.3</a:t>
            </a:r>
          </a:p>
        </p:txBody>
      </p:sp>
      <p:sp>
        <p:nvSpPr>
          <p:cNvPr id="99" name="TextBox 98"/>
          <p:cNvSpPr txBox="1"/>
          <p:nvPr/>
        </p:nvSpPr>
        <p:spPr>
          <a:xfrm>
            <a:off x="8085704" y="5532954"/>
            <a:ext cx="2388795" cy="369332"/>
          </a:xfrm>
          <a:prstGeom prst="rect">
            <a:avLst/>
          </a:prstGeom>
          <a:noFill/>
        </p:spPr>
        <p:txBody>
          <a:bodyPr wrap="none" rtlCol="0">
            <a:spAutoFit/>
          </a:bodyPr>
          <a:lstStyle/>
          <a:p>
            <a:r>
              <a:rPr lang="en-PH" dirty="0">
                <a:solidFill>
                  <a:srgbClr val="FC3E59"/>
                </a:solidFill>
                <a:latin typeface="04b" panose="00000400000000000000" pitchFamily="2" charset="0"/>
              </a:rPr>
              <a:t>ACTIVITY 1.6</a:t>
            </a:r>
          </a:p>
        </p:txBody>
      </p:sp>
      <p:sp>
        <p:nvSpPr>
          <p:cNvPr id="8" name="Multiply 7">
            <a:hlinkClick r:id="rId3"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166886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3426" y="456568"/>
            <a:ext cx="4577298" cy="4038791"/>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443477"/>
            <a:ext cx="4589552" cy="4051882"/>
          </a:xfrm>
          <a:prstGeom prst="rect">
            <a:avLst/>
          </a:prstGeom>
        </p:spPr>
      </p:pic>
      <p:sp>
        <p:nvSpPr>
          <p:cNvPr id="8" name="Rectangle 7">
            <a:extLst>
              <a:ext uri="{FF2B5EF4-FFF2-40B4-BE49-F238E27FC236}">
                <a16:creationId xmlns:a16="http://schemas.microsoft.com/office/drawing/2014/main" id="{A2129285-B832-4ACF-BDA5-4E16859EFC69}"/>
              </a:ext>
            </a:extLst>
          </p:cNvPr>
          <p:cNvSpPr/>
          <p:nvPr/>
        </p:nvSpPr>
        <p:spPr>
          <a:xfrm>
            <a:off x="397565" y="5302329"/>
            <a:ext cx="11595652" cy="137676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sp>
        <p:nvSpPr>
          <p:cNvPr id="6" name="Rectangle 5">
            <a:extLst>
              <a:ext uri="{FF2B5EF4-FFF2-40B4-BE49-F238E27FC236}">
                <a16:creationId xmlns:a16="http://schemas.microsoft.com/office/drawing/2014/main" id="{130DC26D-FE51-4DA3-96F1-9B05EAF2CD58}"/>
              </a:ext>
            </a:extLst>
          </p:cNvPr>
          <p:cNvSpPr/>
          <p:nvPr/>
        </p:nvSpPr>
        <p:spPr>
          <a:xfrm>
            <a:off x="1073426" y="4435041"/>
            <a:ext cx="11595652" cy="50379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PH" sz="1600" dirty="0">
                <a:solidFill>
                  <a:prstClr val="black">
                    <a:lumMod val="75000"/>
                    <a:lumOff val="25000"/>
                  </a:prstClr>
                </a:solidFill>
                <a:latin typeface="Sitka Display" panose="02000505000000020004" pitchFamily="2" charset="0"/>
              </a:rPr>
              <a:t>Source: https://d3ui957tjb5bqd.cloudfront.net/uploads/2017/03/Old-Photo.jpg</a:t>
            </a:r>
            <a:endPar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endParaRPr>
          </a:p>
        </p:txBody>
      </p:sp>
      <p:sp>
        <p:nvSpPr>
          <p:cNvPr id="7" name="Rectangle 6">
            <a:extLst>
              <a:ext uri="{FF2B5EF4-FFF2-40B4-BE49-F238E27FC236}">
                <a16:creationId xmlns:a16="http://schemas.microsoft.com/office/drawing/2014/main" id="{9BC4B1DB-7262-43CB-BC3F-2A9440111738}"/>
              </a:ext>
            </a:extLst>
          </p:cNvPr>
          <p:cNvSpPr/>
          <p:nvPr/>
        </p:nvSpPr>
        <p:spPr>
          <a:xfrm>
            <a:off x="1802295" y="4826252"/>
            <a:ext cx="9011479"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6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Faded Colored Photograph		(b) restored faded colored photograph using color stretch</a:t>
            </a:r>
          </a:p>
        </p:txBody>
      </p:sp>
      <p:sp>
        <p:nvSpPr>
          <p:cNvPr id="10" name="Rectangle 9">
            <a:extLst>
              <a:ext uri="{FF2B5EF4-FFF2-40B4-BE49-F238E27FC236}">
                <a16:creationId xmlns:a16="http://schemas.microsoft.com/office/drawing/2014/main" id="{B4621A6C-5B7D-4552-A3EC-54C2D0281825}"/>
              </a:ext>
            </a:extLst>
          </p:cNvPr>
          <p:cNvSpPr/>
          <p:nvPr/>
        </p:nvSpPr>
        <p:spPr>
          <a:xfrm>
            <a:off x="568078" y="5255269"/>
            <a:ext cx="11055844" cy="1299855"/>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Here, I got a Google image of a fading photograph and restored it using three common algorithms, the first of which is contrast stretch. By the name itself,  I performed contrast stretching on each color channel independently by obtaining the minimum and maximum pixel values for each channel. After this, I recombined the stretched channels into RGB using the 'cat' function, and the result is seen above. Of the three improved faded images, I prefer this one the most.</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447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3426" y="456568"/>
            <a:ext cx="4577298" cy="4038791"/>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443477"/>
            <a:ext cx="4589552" cy="4051881"/>
          </a:xfrm>
          <a:prstGeom prst="rect">
            <a:avLst/>
          </a:prstGeom>
        </p:spPr>
      </p:pic>
      <p:sp>
        <p:nvSpPr>
          <p:cNvPr id="6" name="Rectangle 5">
            <a:extLst>
              <a:ext uri="{FF2B5EF4-FFF2-40B4-BE49-F238E27FC236}">
                <a16:creationId xmlns:a16="http://schemas.microsoft.com/office/drawing/2014/main" id="{B71012CD-2423-42CC-AB1E-8EFB45BE2B4B}"/>
              </a:ext>
            </a:extLst>
          </p:cNvPr>
          <p:cNvSpPr/>
          <p:nvPr/>
        </p:nvSpPr>
        <p:spPr>
          <a:xfrm>
            <a:off x="568078" y="4857590"/>
            <a:ext cx="11055844" cy="20004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The second algorithm in enhancing faded colored photograph is the Gray World algorithm which we performed here. To obtain the white-balanced image, I obtained the average values of each channel and then divided each RGB channel by their respective averages. Similar to before, I used the 'cat' function to merge the channels into a single RGB. Because of the brightness of the resulting image , I don't believe this approach is sufficient for recovering this image, since I can barely see the faces. The best faded photograph for this method is one that has an overall achromatic or gray color balance in order to accomplish its intended goal.</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A1A69EA-8F18-40C4-846D-87EED7ABAE24}"/>
              </a:ext>
            </a:extLst>
          </p:cNvPr>
          <p:cNvSpPr/>
          <p:nvPr/>
        </p:nvSpPr>
        <p:spPr>
          <a:xfrm>
            <a:off x="1179443" y="4484977"/>
            <a:ext cx="10813773"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4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Faded Colored Photograph		               (b) </a:t>
            </a:r>
            <a:r>
              <a:rPr lang="en-PH" sz="1400" dirty="0">
                <a:solidFill>
                  <a:prstClr val="black">
                    <a:lumMod val="75000"/>
                    <a:lumOff val="25000"/>
                  </a:prstClr>
                </a:solidFill>
                <a:latin typeface="Sitka Display" panose="02000505000000020004" pitchFamily="2" charset="0"/>
              </a:rPr>
              <a:t>restored faded colored photograph G</a:t>
            </a:r>
            <a:r>
              <a:rPr kumimoji="0" lang="en-PH" sz="14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ray World algorithm</a:t>
            </a:r>
          </a:p>
        </p:txBody>
      </p:sp>
    </p:spTree>
    <p:extLst>
      <p:ext uri="{BB962C8B-B14F-4D97-AF65-F5344CB8AC3E}">
        <p14:creationId xmlns:p14="http://schemas.microsoft.com/office/powerpoint/2010/main" val="164870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724" y="0"/>
            <a:ext cx="6529082" cy="6858000"/>
          </a:xfrm>
          <a:prstGeom prst="rect">
            <a:avLst/>
          </a:prstGeom>
          <a:solidFill>
            <a:srgbClr val="FDCFD0"/>
          </a:solidFill>
          <a:ln>
            <a:solidFill>
              <a:srgbClr val="FDC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DCEE30-E7E5-4C59-83F8-2398E74C4A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3426" y="456568"/>
            <a:ext cx="4577298" cy="4038791"/>
          </a:xfrm>
          <a:prstGeom prst="rect">
            <a:avLst/>
          </a:prstGeom>
        </p:spPr>
      </p:pic>
      <p:pic>
        <p:nvPicPr>
          <p:cNvPr id="9" name="Picture 8">
            <a:extLst>
              <a:ext uri="{FF2B5EF4-FFF2-40B4-BE49-F238E27FC236}">
                <a16:creationId xmlns:a16="http://schemas.microsoft.com/office/drawing/2014/main" id="{1688B891-1082-4D8C-BBD5-6E28C9EF3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0724" y="443477"/>
            <a:ext cx="4589552" cy="4051881"/>
          </a:xfrm>
          <a:prstGeom prst="rect">
            <a:avLst/>
          </a:prstGeom>
        </p:spPr>
      </p:pic>
      <p:sp>
        <p:nvSpPr>
          <p:cNvPr id="6" name="Rectangle 5">
            <a:extLst>
              <a:ext uri="{FF2B5EF4-FFF2-40B4-BE49-F238E27FC236}">
                <a16:creationId xmlns:a16="http://schemas.microsoft.com/office/drawing/2014/main" id="{0872965C-6672-4D94-99E6-A6547924E252}"/>
              </a:ext>
            </a:extLst>
          </p:cNvPr>
          <p:cNvSpPr/>
          <p:nvPr/>
        </p:nvSpPr>
        <p:spPr>
          <a:xfrm>
            <a:off x="568078" y="4857590"/>
            <a:ext cx="11055844" cy="200040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dirty="0">
                <a:solidFill>
                  <a:prstClr val="black">
                    <a:lumMod val="75000"/>
                    <a:lumOff val="25000"/>
                  </a:prstClr>
                </a:solidFill>
                <a:latin typeface="Times New Roman" panose="02020603050405020304" pitchFamily="18" charset="0"/>
                <a:cs typeface="Times New Roman" panose="02020603050405020304" pitchFamily="18" charset="0"/>
              </a:rPr>
              <a:t>The White patch algorithm is the last algorithm performed in this task to enhance faded photographs. Below, I have selected the part of the image that I believe to be white. This area consists of pixels in the range of rows 250 to 300 pixels and columns 400 to 450 pixels. The color channel was then normalized by dividing each channel by the entire original image using the relevant white averages from each channel. Using the 'cat' function, the normalized channels were merged into a single RGB picture, as with the other two earlier.  I believe this algorithm is inappropriate for this image. Note to self: choose the suitable white reference patch the next time I use this method.</a:t>
            </a:r>
            <a:endParaRPr kumimoji="0" lang="en-PH"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19C1069-5C0E-4723-AE2A-3056DCA85259}"/>
              </a:ext>
            </a:extLst>
          </p:cNvPr>
          <p:cNvSpPr/>
          <p:nvPr/>
        </p:nvSpPr>
        <p:spPr>
          <a:xfrm>
            <a:off x="810149" y="4501903"/>
            <a:ext cx="10813773" cy="3491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lvl="0" algn="ctr">
              <a:defRPr/>
            </a:pPr>
            <a:r>
              <a:rPr kumimoji="0" lang="en-PH" sz="14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(a) Faded Colored Photograph		               (b) </a:t>
            </a:r>
            <a:r>
              <a:rPr lang="en-PH" sz="1400" dirty="0">
                <a:solidFill>
                  <a:prstClr val="black">
                    <a:lumMod val="75000"/>
                    <a:lumOff val="25000"/>
                  </a:prstClr>
                </a:solidFill>
                <a:latin typeface="Sitka Display" panose="02000505000000020004" pitchFamily="2" charset="0"/>
              </a:rPr>
              <a:t>restored faded colored photograph using </a:t>
            </a:r>
            <a:r>
              <a:rPr kumimoji="0" lang="en-PH" sz="1400" b="0" i="0" u="none" strike="noStrike" kern="1200" cap="none" spc="0" normalizeH="0" baseline="0" noProof="0" dirty="0">
                <a:ln>
                  <a:noFill/>
                </a:ln>
                <a:solidFill>
                  <a:prstClr val="black">
                    <a:lumMod val="75000"/>
                    <a:lumOff val="25000"/>
                  </a:prstClr>
                </a:solidFill>
                <a:effectLst/>
                <a:uLnTx/>
                <a:uFillTx/>
                <a:latin typeface="Sitka Display" panose="02000505000000020004" pitchFamily="2" charset="0"/>
              </a:rPr>
              <a:t>White Patch algorithm</a:t>
            </a:r>
          </a:p>
        </p:txBody>
      </p:sp>
    </p:spTree>
    <p:extLst>
      <p:ext uri="{BB962C8B-B14F-4D97-AF65-F5344CB8AC3E}">
        <p14:creationId xmlns:p14="http://schemas.microsoft.com/office/powerpoint/2010/main" val="3743730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10:50 AM</a:t>
            </a:r>
          </a:p>
          <a:p>
            <a:pPr algn="ctr"/>
            <a:r>
              <a:rPr lang="en-PH" sz="900" dirty="0">
                <a:solidFill>
                  <a:srgbClr val="FC3E59"/>
                </a:solidFill>
                <a:latin typeface="04b" panose="00000400000000000000" pitchFamily="2" charset="0"/>
              </a:rPr>
              <a:t>04/03/2021</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p:cNvSpPr txBox="1"/>
          <p:nvPr/>
        </p:nvSpPr>
        <p:spPr>
          <a:xfrm>
            <a:off x="269081" y="1371597"/>
            <a:ext cx="12000411" cy="923330"/>
          </a:xfrm>
          <a:prstGeom prst="rect">
            <a:avLst/>
          </a:prstGeom>
          <a:noFill/>
        </p:spPr>
        <p:txBody>
          <a:bodyPr wrap="square" rtlCol="0">
            <a:spAutoFit/>
          </a:bodyPr>
          <a:lstStyle/>
          <a:p>
            <a:r>
              <a:rPr lang="en-PH" sz="5200" dirty="0">
                <a:solidFill>
                  <a:srgbClr val="FC3E59"/>
                </a:solidFill>
                <a:latin typeface="04b" panose="00000400000000000000" pitchFamily="2" charset="0"/>
              </a:rPr>
              <a:t>REFLECTION (100/100) </a:t>
            </a:r>
          </a:p>
        </p:txBody>
      </p:sp>
      <p:sp>
        <p:nvSpPr>
          <p:cNvPr id="42" name="Multiply 41">
            <a:hlinkClick r:id="rId4"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FECDCA23-9534-44C0-8EA5-7024AB6F69AC}"/>
              </a:ext>
            </a:extLst>
          </p:cNvPr>
          <p:cNvSpPr txBox="1"/>
          <p:nvPr/>
        </p:nvSpPr>
        <p:spPr>
          <a:xfrm>
            <a:off x="371859" y="1979624"/>
            <a:ext cx="11384166" cy="3477875"/>
          </a:xfrm>
          <a:prstGeom prst="rect">
            <a:avLst/>
          </a:prstGeom>
          <a:noFill/>
        </p:spPr>
        <p:txBody>
          <a:bodyPr wrap="square" numCol="1" rtlCol="0">
            <a:spAutoFit/>
          </a:bodyPr>
          <a:lstStyle/>
          <a:p>
            <a:pPr algn="just"/>
            <a:endParaRPr lang="en-PH" sz="2200" b="1" dirty="0">
              <a:solidFill>
                <a:srgbClr val="9C80B3"/>
              </a:solidFill>
              <a:latin typeface="Times New Roman" panose="02020603050405020304" pitchFamily="18" charset="0"/>
              <a:cs typeface="Times New Roman" panose="02020603050405020304" pitchFamily="18" charset="0"/>
            </a:endParaRPr>
          </a:p>
          <a:p>
            <a:pPr lvl="0" algn="just">
              <a:defRPr/>
            </a:pPr>
            <a:r>
              <a:rPr lang="en-US" sz="2200" dirty="0">
                <a:solidFill>
                  <a:prstClr val="black">
                    <a:lumMod val="75000"/>
                    <a:lumOff val="25000"/>
                  </a:prstClr>
                </a:solidFill>
                <a:latin typeface="Times New Roman" panose="02020603050405020304" pitchFamily="18" charset="0"/>
                <a:cs typeface="Times New Roman" panose="02020603050405020304" pitchFamily="18" charset="0"/>
              </a:rPr>
              <a:t>As someone who lacks coding skills and barely passed Applied Physics 155, I felt quite overwhelmed by this task</a:t>
            </a:r>
            <a:r>
              <a:rPr lang="en-PH" sz="2200" dirty="0">
                <a:solidFill>
                  <a:prstClr val="black">
                    <a:lumMod val="75000"/>
                    <a:lumOff val="25000"/>
                  </a:prstClr>
                </a:solidFill>
                <a:latin typeface="Times New Roman" panose="02020603050405020304" pitchFamily="18" charset="0"/>
                <a:cs typeface="Times New Roman" panose="02020603050405020304" pitchFamily="18" charset="0"/>
              </a:rPr>
              <a:t>. I needed to learn python code and MATLAB code in just 3 weeks for me to be able to do this, which makes me really proud of myself. Looking back at my journey, It was very funny remembering that I was crying the whole time I was trying to make the JWTS primary mirror in </a:t>
            </a:r>
            <a:r>
              <a:rPr lang="en-PH" sz="2200" dirty="0" err="1">
                <a:solidFill>
                  <a:prstClr val="black">
                    <a:lumMod val="75000"/>
                    <a:lumOff val="25000"/>
                  </a:prstClr>
                </a:solidFill>
                <a:latin typeface="Times New Roman" panose="02020603050405020304" pitchFamily="18" charset="0"/>
                <a:cs typeface="Times New Roman" panose="02020603050405020304" pitchFamily="18" charset="0"/>
              </a:rPr>
              <a:t>Jupyter</a:t>
            </a:r>
            <a:r>
              <a:rPr lang="en-PH" sz="2200" dirty="0">
                <a:solidFill>
                  <a:prstClr val="black">
                    <a:lumMod val="75000"/>
                    <a:lumOff val="25000"/>
                  </a:prstClr>
                </a:solidFill>
                <a:latin typeface="Times New Roman" panose="02020603050405020304" pitchFamily="18" charset="0"/>
                <a:cs typeface="Times New Roman" panose="02020603050405020304" pitchFamily="18" charset="0"/>
              </a:rPr>
              <a:t>. </a:t>
            </a:r>
            <a:r>
              <a:rPr lang="en-US" sz="2200" dirty="0">
                <a:solidFill>
                  <a:prstClr val="black">
                    <a:lumMod val="75000"/>
                    <a:lumOff val="25000"/>
                  </a:prstClr>
                </a:solidFill>
                <a:latin typeface="Times New Roman" panose="02020603050405020304" pitchFamily="18" charset="0"/>
                <a:cs typeface="Times New Roman" panose="02020603050405020304" pitchFamily="18" charset="0"/>
              </a:rPr>
              <a:t>This is why I moved to MATLAB, since a buddy who also taught me the gist of several codes recommended it (credits to Mar </a:t>
            </a:r>
            <a:r>
              <a:rPr lang="en-US" sz="2200" dirty="0" err="1">
                <a:solidFill>
                  <a:prstClr val="black">
                    <a:lumMod val="75000"/>
                    <a:lumOff val="25000"/>
                  </a:prstClr>
                </a:solidFill>
                <a:latin typeface="Times New Roman" panose="02020603050405020304" pitchFamily="18" charset="0"/>
                <a:cs typeface="Times New Roman" panose="02020603050405020304" pitchFamily="18" charset="0"/>
              </a:rPr>
              <a:t>Princer</a:t>
            </a:r>
            <a:r>
              <a:rPr lang="en-US" sz="2200" dirty="0">
                <a:solidFill>
                  <a:prstClr val="black">
                    <a:lumMod val="75000"/>
                    <a:lumOff val="25000"/>
                  </a:prstClr>
                </a:solidFill>
                <a:latin typeface="Times New Roman" panose="02020603050405020304" pitchFamily="18" charset="0"/>
                <a:cs typeface="Times New Roman" panose="02020603050405020304" pitchFamily="18" charset="0"/>
              </a:rPr>
              <a:t>). Plus, when I was working on this, especially this report, my health was deteriorating (lol), kidding aside, I am so unwell right now. I completed this despite having a fever, cold, headache, and body pain. I went above and beyond to learn how to finish these six sub-activities, which I think makes me a score deserving of 100/100. (please T.T)</a:t>
            </a:r>
            <a:endParaRPr lang="en-PH" sz="22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58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801"/>
                            </p:stCondLst>
                            <p:childTnLst>
                              <p:par>
                                <p:cTn id="8" presetID="10"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2"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3"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Multiply 38">
            <a:hlinkClick r:id="rId4"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TextBox 36">
            <a:extLst>
              <a:ext uri="{FF2B5EF4-FFF2-40B4-BE49-F238E27FC236}">
                <a16:creationId xmlns:a16="http://schemas.microsoft.com/office/drawing/2014/main" id="{3C968DAE-4522-41AB-8612-9FD51233F050}"/>
              </a:ext>
            </a:extLst>
          </p:cNvPr>
          <p:cNvSpPr txBox="1"/>
          <p:nvPr/>
        </p:nvSpPr>
        <p:spPr>
          <a:xfrm>
            <a:off x="4187464" y="865243"/>
            <a:ext cx="3817071" cy="769441"/>
          </a:xfrm>
          <a:prstGeom prst="rect">
            <a:avLst/>
          </a:prstGeom>
          <a:noFill/>
        </p:spPr>
        <p:txBody>
          <a:bodyPr wrap="none" rtlCol="0">
            <a:spAutoFit/>
          </a:bodyPr>
          <a:lstStyle/>
          <a:p>
            <a:pPr algn="ctr"/>
            <a:r>
              <a:rPr lang="en-PH" sz="4400" dirty="0">
                <a:solidFill>
                  <a:srgbClr val="9C80B3"/>
                </a:solidFill>
                <a:latin typeface="VCR OSD Mono" panose="02000609000000000000" pitchFamily="49" charset="0"/>
              </a:rPr>
              <a:t>OBJECTIVES!</a:t>
            </a:r>
          </a:p>
        </p:txBody>
      </p:sp>
      <p:grpSp>
        <p:nvGrpSpPr>
          <p:cNvPr id="38" name="Group 37">
            <a:extLst>
              <a:ext uri="{FF2B5EF4-FFF2-40B4-BE49-F238E27FC236}">
                <a16:creationId xmlns:a16="http://schemas.microsoft.com/office/drawing/2014/main" id="{ED32E162-8778-4D34-B959-EA4D3CE723EB}"/>
              </a:ext>
            </a:extLst>
          </p:cNvPr>
          <p:cNvGrpSpPr/>
          <p:nvPr/>
        </p:nvGrpSpPr>
        <p:grpSpPr>
          <a:xfrm>
            <a:off x="438366" y="1723074"/>
            <a:ext cx="4696057" cy="1360448"/>
            <a:chOff x="557561" y="1204332"/>
            <a:chExt cx="4696057" cy="1360448"/>
          </a:xfrm>
        </p:grpSpPr>
        <p:sp>
          <p:nvSpPr>
            <p:cNvPr id="40" name="Rectangle 39">
              <a:extLst>
                <a:ext uri="{FF2B5EF4-FFF2-40B4-BE49-F238E27FC236}">
                  <a16:creationId xmlns:a16="http://schemas.microsoft.com/office/drawing/2014/main" id="{6A9E077B-EDB8-4F1E-8CFF-826B4B853CAF}"/>
                </a:ext>
              </a:extLst>
            </p:cNvPr>
            <p:cNvSpPr/>
            <p:nvPr/>
          </p:nvSpPr>
          <p:spPr>
            <a:xfrm>
              <a:off x="557561" y="1204332"/>
              <a:ext cx="4638907" cy="1360448"/>
            </a:xfrm>
            <a:prstGeom prst="rec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 name="Heart 40">
              <a:extLst>
                <a:ext uri="{FF2B5EF4-FFF2-40B4-BE49-F238E27FC236}">
                  <a16:creationId xmlns:a16="http://schemas.microsoft.com/office/drawing/2014/main" id="{4AC065EF-D739-460A-8935-5F282271FB98}"/>
                </a:ext>
              </a:extLst>
            </p:cNvPr>
            <p:cNvSpPr/>
            <p:nvPr/>
          </p:nvSpPr>
          <p:spPr>
            <a:xfrm>
              <a:off x="746151" y="1405321"/>
              <a:ext cx="1120297" cy="958469"/>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chemeClr val="bg1"/>
                  </a:solidFill>
                  <a:latin typeface="VCR OSD Mono" panose="02000609000000000000" pitchFamily="49" charset="0"/>
                </a:rPr>
                <a:t>1</a:t>
              </a:r>
            </a:p>
          </p:txBody>
        </p:sp>
        <p:sp>
          <p:nvSpPr>
            <p:cNvPr id="42" name="Rectangle 41">
              <a:extLst>
                <a:ext uri="{FF2B5EF4-FFF2-40B4-BE49-F238E27FC236}">
                  <a16:creationId xmlns:a16="http://schemas.microsoft.com/office/drawing/2014/main" id="{7C5E0CB5-C531-4EAB-813C-C58298DC7F33}"/>
                </a:ext>
              </a:extLst>
            </p:cNvPr>
            <p:cNvSpPr/>
            <p:nvPr/>
          </p:nvSpPr>
          <p:spPr>
            <a:xfrm>
              <a:off x="1881516" y="1413555"/>
              <a:ext cx="3372102" cy="8572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PH" sz="2000" dirty="0">
                  <a:solidFill>
                    <a:srgbClr val="9C80B3"/>
                  </a:solidFill>
                  <a:latin typeface="Sitka Text" panose="02000505000000020004" pitchFamily="2" charset="0"/>
                </a:rPr>
                <a:t>Mathematically create images.</a:t>
              </a:r>
            </a:p>
          </p:txBody>
        </p:sp>
      </p:grpSp>
      <p:grpSp>
        <p:nvGrpSpPr>
          <p:cNvPr id="43" name="Group 42">
            <a:extLst>
              <a:ext uri="{FF2B5EF4-FFF2-40B4-BE49-F238E27FC236}">
                <a16:creationId xmlns:a16="http://schemas.microsoft.com/office/drawing/2014/main" id="{479AC9F4-D50A-46D5-9D39-0C4F091CAC9E}"/>
              </a:ext>
            </a:extLst>
          </p:cNvPr>
          <p:cNvGrpSpPr/>
          <p:nvPr/>
        </p:nvGrpSpPr>
        <p:grpSpPr>
          <a:xfrm>
            <a:off x="6701197" y="1750440"/>
            <a:ext cx="4660229" cy="1360448"/>
            <a:chOff x="557561" y="1204332"/>
            <a:chExt cx="4660229" cy="1360448"/>
          </a:xfrm>
        </p:grpSpPr>
        <p:sp>
          <p:nvSpPr>
            <p:cNvPr id="44" name="Rectangle 43">
              <a:extLst>
                <a:ext uri="{FF2B5EF4-FFF2-40B4-BE49-F238E27FC236}">
                  <a16:creationId xmlns:a16="http://schemas.microsoft.com/office/drawing/2014/main" id="{2CDBCD79-3B85-4253-AB05-FA271AF3231C}"/>
                </a:ext>
              </a:extLst>
            </p:cNvPr>
            <p:cNvSpPr/>
            <p:nvPr/>
          </p:nvSpPr>
          <p:spPr>
            <a:xfrm>
              <a:off x="557561" y="1204332"/>
              <a:ext cx="4638907" cy="1360448"/>
            </a:xfrm>
            <a:prstGeom prst="rec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Heart 44">
              <a:extLst>
                <a:ext uri="{FF2B5EF4-FFF2-40B4-BE49-F238E27FC236}">
                  <a16:creationId xmlns:a16="http://schemas.microsoft.com/office/drawing/2014/main" id="{C2432DE0-321B-4F94-B4EA-3C6E2C458AB7}"/>
                </a:ext>
              </a:extLst>
            </p:cNvPr>
            <p:cNvSpPr/>
            <p:nvPr/>
          </p:nvSpPr>
          <p:spPr>
            <a:xfrm>
              <a:off x="746151" y="1405321"/>
              <a:ext cx="1120297" cy="958469"/>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chemeClr val="bg1"/>
                  </a:solidFill>
                  <a:latin typeface="VCR OSD Mono" panose="02000609000000000000" pitchFamily="49" charset="0"/>
                </a:rPr>
                <a:t>2</a:t>
              </a:r>
            </a:p>
          </p:txBody>
        </p:sp>
        <p:sp>
          <p:nvSpPr>
            <p:cNvPr id="46" name="Rectangle 45">
              <a:extLst>
                <a:ext uri="{FF2B5EF4-FFF2-40B4-BE49-F238E27FC236}">
                  <a16:creationId xmlns:a16="http://schemas.microsoft.com/office/drawing/2014/main" id="{24FD3953-C5CC-40EA-A446-12D860DF76E8}"/>
                </a:ext>
              </a:extLst>
            </p:cNvPr>
            <p:cNvSpPr/>
            <p:nvPr/>
          </p:nvSpPr>
          <p:spPr>
            <a:xfrm>
              <a:off x="2055038" y="1326909"/>
              <a:ext cx="3162752" cy="93904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solidFill>
                    <a:srgbClr val="9C80B3"/>
                  </a:solidFill>
                  <a:latin typeface="Sitka Text" panose="02000505000000020004" pitchFamily="2" charset="0"/>
                </a:rPr>
                <a:t>Save an image in an appropriate file format.</a:t>
              </a:r>
            </a:p>
          </p:txBody>
        </p:sp>
      </p:grpSp>
      <p:grpSp>
        <p:nvGrpSpPr>
          <p:cNvPr id="47" name="Group 46">
            <a:extLst>
              <a:ext uri="{FF2B5EF4-FFF2-40B4-BE49-F238E27FC236}">
                <a16:creationId xmlns:a16="http://schemas.microsoft.com/office/drawing/2014/main" id="{D06F61D2-BC17-48A2-958C-B2CA2B09D7AA}"/>
              </a:ext>
            </a:extLst>
          </p:cNvPr>
          <p:cNvGrpSpPr/>
          <p:nvPr/>
        </p:nvGrpSpPr>
        <p:grpSpPr>
          <a:xfrm>
            <a:off x="3587096" y="3258914"/>
            <a:ext cx="4667997" cy="1360448"/>
            <a:chOff x="557561" y="1204331"/>
            <a:chExt cx="4667997" cy="1360448"/>
          </a:xfrm>
        </p:grpSpPr>
        <p:sp>
          <p:nvSpPr>
            <p:cNvPr id="49" name="Rectangle 48">
              <a:extLst>
                <a:ext uri="{FF2B5EF4-FFF2-40B4-BE49-F238E27FC236}">
                  <a16:creationId xmlns:a16="http://schemas.microsoft.com/office/drawing/2014/main" id="{695CC3DF-0174-4BDA-806E-7B042B0BECAA}"/>
                </a:ext>
              </a:extLst>
            </p:cNvPr>
            <p:cNvSpPr/>
            <p:nvPr/>
          </p:nvSpPr>
          <p:spPr>
            <a:xfrm>
              <a:off x="557561" y="1204331"/>
              <a:ext cx="4638907" cy="1360448"/>
            </a:xfrm>
            <a:prstGeom prst="rec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Heart 49">
              <a:extLst>
                <a:ext uri="{FF2B5EF4-FFF2-40B4-BE49-F238E27FC236}">
                  <a16:creationId xmlns:a16="http://schemas.microsoft.com/office/drawing/2014/main" id="{8B13A42C-64B4-4843-BF7F-34F6A06BA554}"/>
                </a:ext>
              </a:extLst>
            </p:cNvPr>
            <p:cNvSpPr/>
            <p:nvPr/>
          </p:nvSpPr>
          <p:spPr>
            <a:xfrm>
              <a:off x="746151" y="1405321"/>
              <a:ext cx="1120297" cy="958469"/>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chemeClr val="bg1"/>
                  </a:solidFill>
                  <a:latin typeface="VCR OSD Mono" panose="02000609000000000000" pitchFamily="49" charset="0"/>
                </a:rPr>
                <a:t>3</a:t>
              </a:r>
            </a:p>
          </p:txBody>
        </p:sp>
        <p:sp>
          <p:nvSpPr>
            <p:cNvPr id="51" name="Rectangle 50">
              <a:extLst>
                <a:ext uri="{FF2B5EF4-FFF2-40B4-BE49-F238E27FC236}">
                  <a16:creationId xmlns:a16="http://schemas.microsoft.com/office/drawing/2014/main" id="{4CB34A72-5B7A-44FA-B947-39B09FE122B2}"/>
                </a:ext>
              </a:extLst>
            </p:cNvPr>
            <p:cNvSpPr/>
            <p:nvPr/>
          </p:nvSpPr>
          <p:spPr>
            <a:xfrm>
              <a:off x="2062806" y="1397710"/>
              <a:ext cx="3162752" cy="8572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solidFill>
                    <a:srgbClr val="9C80B3"/>
                  </a:solidFill>
                  <a:latin typeface="Sitka Text" panose="02000505000000020004" pitchFamily="2" charset="0"/>
                </a:rPr>
                <a:t>Open and capture images using Python or </a:t>
              </a:r>
              <a:r>
                <a:rPr lang="en-US" sz="2000" dirty="0" err="1">
                  <a:solidFill>
                    <a:srgbClr val="9C80B3"/>
                  </a:solidFill>
                  <a:latin typeface="Sitka Text" panose="02000505000000020004" pitchFamily="2" charset="0"/>
                </a:rPr>
                <a:t>Matlab</a:t>
              </a:r>
              <a:r>
                <a:rPr lang="en-US" sz="2000" dirty="0">
                  <a:solidFill>
                    <a:srgbClr val="9C80B3"/>
                  </a:solidFill>
                  <a:latin typeface="Sitka Text" panose="02000505000000020004" pitchFamily="2" charset="0"/>
                </a:rPr>
                <a:t>.</a:t>
              </a:r>
            </a:p>
          </p:txBody>
        </p:sp>
      </p:grpSp>
      <p:grpSp>
        <p:nvGrpSpPr>
          <p:cNvPr id="52" name="Group 51">
            <a:extLst>
              <a:ext uri="{FF2B5EF4-FFF2-40B4-BE49-F238E27FC236}">
                <a16:creationId xmlns:a16="http://schemas.microsoft.com/office/drawing/2014/main" id="{03876A99-D8CC-457C-B3BB-129F9939E5A7}"/>
              </a:ext>
            </a:extLst>
          </p:cNvPr>
          <p:cNvGrpSpPr/>
          <p:nvPr/>
        </p:nvGrpSpPr>
        <p:grpSpPr>
          <a:xfrm>
            <a:off x="453434" y="4832260"/>
            <a:ext cx="4638907" cy="1360448"/>
            <a:chOff x="557561" y="1204332"/>
            <a:chExt cx="4638907" cy="1360448"/>
          </a:xfrm>
        </p:grpSpPr>
        <p:sp>
          <p:nvSpPr>
            <p:cNvPr id="53" name="Rectangle 52">
              <a:extLst>
                <a:ext uri="{FF2B5EF4-FFF2-40B4-BE49-F238E27FC236}">
                  <a16:creationId xmlns:a16="http://schemas.microsoft.com/office/drawing/2014/main" id="{194386D2-3A6E-4C09-AFBD-DAF3DEC35931}"/>
                </a:ext>
              </a:extLst>
            </p:cNvPr>
            <p:cNvSpPr/>
            <p:nvPr/>
          </p:nvSpPr>
          <p:spPr>
            <a:xfrm>
              <a:off x="557561" y="1204332"/>
              <a:ext cx="4638907" cy="1360448"/>
            </a:xfrm>
            <a:prstGeom prst="rec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Heart 53">
              <a:extLst>
                <a:ext uri="{FF2B5EF4-FFF2-40B4-BE49-F238E27FC236}">
                  <a16:creationId xmlns:a16="http://schemas.microsoft.com/office/drawing/2014/main" id="{7C2002E2-B03D-4793-AC7C-41F0FC7F2D44}"/>
                </a:ext>
              </a:extLst>
            </p:cNvPr>
            <p:cNvSpPr/>
            <p:nvPr/>
          </p:nvSpPr>
          <p:spPr>
            <a:xfrm>
              <a:off x="746151" y="1405321"/>
              <a:ext cx="1120297" cy="958469"/>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chemeClr val="bg1"/>
                  </a:solidFill>
                  <a:latin typeface="VCR OSD Mono" panose="02000609000000000000" pitchFamily="49" charset="0"/>
                </a:rPr>
                <a:t>4</a:t>
              </a:r>
            </a:p>
          </p:txBody>
        </p:sp>
        <p:sp>
          <p:nvSpPr>
            <p:cNvPr id="55" name="Rectangle 54">
              <a:extLst>
                <a:ext uri="{FF2B5EF4-FFF2-40B4-BE49-F238E27FC236}">
                  <a16:creationId xmlns:a16="http://schemas.microsoft.com/office/drawing/2014/main" id="{E9F45DB2-E5B5-4E63-83E8-0D86744DF474}"/>
                </a:ext>
              </a:extLst>
            </p:cNvPr>
            <p:cNvSpPr/>
            <p:nvPr/>
          </p:nvSpPr>
          <p:spPr>
            <a:xfrm>
              <a:off x="2025718" y="1455930"/>
              <a:ext cx="3162752" cy="8572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solidFill>
                    <a:srgbClr val="9C80B3"/>
                  </a:solidFill>
                  <a:latin typeface="Sitka Text" panose="02000505000000020004" pitchFamily="2" charset="0"/>
                </a:rPr>
                <a:t>Improve the appearance of gray level and color images.</a:t>
              </a:r>
            </a:p>
          </p:txBody>
        </p:sp>
      </p:grpSp>
      <p:grpSp>
        <p:nvGrpSpPr>
          <p:cNvPr id="57" name="Group 56">
            <a:extLst>
              <a:ext uri="{FF2B5EF4-FFF2-40B4-BE49-F238E27FC236}">
                <a16:creationId xmlns:a16="http://schemas.microsoft.com/office/drawing/2014/main" id="{CAE6F3B9-49F8-45B6-B56B-18865D0D8EDA}"/>
              </a:ext>
            </a:extLst>
          </p:cNvPr>
          <p:cNvGrpSpPr/>
          <p:nvPr/>
        </p:nvGrpSpPr>
        <p:grpSpPr>
          <a:xfrm>
            <a:off x="6729773" y="4809361"/>
            <a:ext cx="4667481" cy="1360448"/>
            <a:chOff x="557561" y="1204332"/>
            <a:chExt cx="4667481" cy="1360448"/>
          </a:xfrm>
        </p:grpSpPr>
        <p:sp>
          <p:nvSpPr>
            <p:cNvPr id="58" name="Rectangle 57">
              <a:extLst>
                <a:ext uri="{FF2B5EF4-FFF2-40B4-BE49-F238E27FC236}">
                  <a16:creationId xmlns:a16="http://schemas.microsoft.com/office/drawing/2014/main" id="{D0665A9D-6149-44EB-9BE3-04FBC6FCD61D}"/>
                </a:ext>
              </a:extLst>
            </p:cNvPr>
            <p:cNvSpPr/>
            <p:nvPr/>
          </p:nvSpPr>
          <p:spPr>
            <a:xfrm>
              <a:off x="557561" y="1204332"/>
              <a:ext cx="4638907" cy="1360448"/>
            </a:xfrm>
            <a:prstGeom prst="rec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Heart 58">
              <a:extLst>
                <a:ext uri="{FF2B5EF4-FFF2-40B4-BE49-F238E27FC236}">
                  <a16:creationId xmlns:a16="http://schemas.microsoft.com/office/drawing/2014/main" id="{2510E9F1-BA3E-4E8A-B012-1767F3793D4E}"/>
                </a:ext>
              </a:extLst>
            </p:cNvPr>
            <p:cNvSpPr/>
            <p:nvPr/>
          </p:nvSpPr>
          <p:spPr>
            <a:xfrm>
              <a:off x="746151" y="1405321"/>
              <a:ext cx="1120297" cy="958469"/>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chemeClr val="bg1"/>
                  </a:solidFill>
                  <a:latin typeface="VCR OSD Mono" panose="02000609000000000000" pitchFamily="49" charset="0"/>
                </a:rPr>
                <a:t>5</a:t>
              </a:r>
            </a:p>
          </p:txBody>
        </p:sp>
        <p:sp>
          <p:nvSpPr>
            <p:cNvPr id="60" name="Rectangle 59">
              <a:extLst>
                <a:ext uri="{FF2B5EF4-FFF2-40B4-BE49-F238E27FC236}">
                  <a16:creationId xmlns:a16="http://schemas.microsoft.com/office/drawing/2014/main" id="{495D5A53-D13B-4044-B4E2-FCD36742CA61}"/>
                </a:ext>
              </a:extLst>
            </p:cNvPr>
            <p:cNvSpPr/>
            <p:nvPr/>
          </p:nvSpPr>
          <p:spPr>
            <a:xfrm>
              <a:off x="1899071" y="1445430"/>
              <a:ext cx="3325971" cy="8572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C80B3"/>
                  </a:solidFill>
                  <a:latin typeface="Sitka Text" panose="02000505000000020004" pitchFamily="2" charset="0"/>
                </a:rPr>
                <a:t>Use the back projection technique to transform the histogram of an image to a desired distribution</a:t>
              </a:r>
            </a:p>
          </p:txBody>
        </p:sp>
      </p:grpSp>
    </p:spTree>
    <p:extLst>
      <p:ext uri="{BB962C8B-B14F-4D97-AF65-F5344CB8AC3E}">
        <p14:creationId xmlns:p14="http://schemas.microsoft.com/office/powerpoint/2010/main" val="7568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C2CA"/>
        </a:solidFill>
        <a:effectLst/>
      </p:bgPr>
    </p:bg>
    <p:spTree>
      <p:nvGrpSpPr>
        <p:cNvPr id="1" name=""/>
        <p:cNvGrpSpPr/>
        <p:nvPr/>
      </p:nvGrpSpPr>
      <p:grpSpPr>
        <a:xfrm>
          <a:off x="0" y="0"/>
          <a:ext cx="0" cy="0"/>
          <a:chOff x="0" y="0"/>
          <a:chExt cx="0" cy="0"/>
        </a:xfrm>
      </p:grpSpPr>
      <p:sp>
        <p:nvSpPr>
          <p:cNvPr id="1027" name="Rectangle 1026"/>
          <p:cNvSpPr/>
          <p:nvPr/>
        </p:nvSpPr>
        <p:spPr>
          <a:xfrm>
            <a:off x="0" y="914400"/>
            <a:ext cx="12192000" cy="5195808"/>
          </a:xfrm>
          <a:prstGeom prst="rect">
            <a:avLst/>
          </a:prstGeom>
          <a:solidFill>
            <a:srgbClr val="D2E4E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Rectangle 3"/>
          <p:cNvSpPr/>
          <p:nvPr/>
        </p:nvSpPr>
        <p:spPr>
          <a:xfrm>
            <a:off x="228600" y="1263479"/>
            <a:ext cx="11486944" cy="4299121"/>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Rectangle 4"/>
          <p:cNvSpPr/>
          <p:nvPr/>
        </p:nvSpPr>
        <p:spPr>
          <a:xfrm>
            <a:off x="11943438" y="914401"/>
            <a:ext cx="248562" cy="5174455"/>
          </a:xfrm>
          <a:prstGeom prst="rect">
            <a:avLst/>
          </a:prstGeom>
          <a:solidFill>
            <a:srgbClr val="92BED6"/>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p:cNvSpPr/>
          <p:nvPr/>
        </p:nvSpPr>
        <p:spPr>
          <a:xfrm>
            <a:off x="11943438" y="1163167"/>
            <a:ext cx="224562" cy="1159655"/>
          </a:xfrm>
          <a:prstGeom prst="rect">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Isosceles Triangle 55"/>
          <p:cNvSpPr/>
          <p:nvPr/>
        </p:nvSpPr>
        <p:spPr>
          <a:xfrm flipV="1">
            <a:off x="12012950" y="6700274"/>
            <a:ext cx="109538" cy="74735"/>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3" name="Rounded Rectangle 1032"/>
          <p:cNvSpPr/>
          <p:nvPr/>
        </p:nvSpPr>
        <p:spPr>
          <a:xfrm>
            <a:off x="4034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4" name="Rounded Rectangle 183"/>
          <p:cNvSpPr/>
          <p:nvPr/>
        </p:nvSpPr>
        <p:spPr>
          <a:xfrm>
            <a:off x="1644571" y="1"/>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5" name="Rounded Rectangle 184"/>
          <p:cNvSpPr/>
          <p:nvPr/>
        </p:nvSpPr>
        <p:spPr>
          <a:xfrm>
            <a:off x="3403631" y="0"/>
            <a:ext cx="2313785" cy="914398"/>
          </a:xfrm>
          <a:prstGeom prst="roundRect">
            <a:avLst>
              <a:gd name="adj" fmla="val 29488"/>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8" name="Rectangle 1027"/>
          <p:cNvSpPr/>
          <p:nvPr/>
        </p:nvSpPr>
        <p:spPr>
          <a:xfrm>
            <a:off x="0" y="457200"/>
            <a:ext cx="12192000" cy="457199"/>
          </a:xfrm>
          <a:prstGeom prst="rect">
            <a:avLst/>
          </a:prstGeom>
          <a:solidFill>
            <a:srgbClr val="D0D7DE"/>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30" name="Straight Arrow Connector 1029">
            <a:hlinkClick r:id="rId3" action="ppaction://hlinksldjump"/>
          </p:cNvPr>
          <p:cNvCxnSpPr/>
          <p:nvPr/>
        </p:nvCxnSpPr>
        <p:spPr>
          <a:xfrm flipH="1">
            <a:off x="97972"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hlinkClick r:id="rId4" action="ppaction://hlinksldjump"/>
          </p:cNvPr>
          <p:cNvCxnSpPr/>
          <p:nvPr/>
        </p:nvCxnSpPr>
        <p:spPr>
          <a:xfrm>
            <a:off x="420189" y="685799"/>
            <a:ext cx="261257" cy="0"/>
          </a:xfrm>
          <a:prstGeom prst="straightConnector1">
            <a:avLst/>
          </a:prstGeom>
          <a:ln w="38100">
            <a:solidFill>
              <a:srgbClr val="FD6B80"/>
            </a:solidFill>
            <a:tailEnd type="triangle"/>
          </a:ln>
        </p:spPr>
        <p:style>
          <a:lnRef idx="1">
            <a:schemeClr val="accent1"/>
          </a:lnRef>
          <a:fillRef idx="0">
            <a:schemeClr val="accent1"/>
          </a:fillRef>
          <a:effectRef idx="0">
            <a:schemeClr val="accent1"/>
          </a:effectRef>
          <a:fontRef idx="minor">
            <a:schemeClr val="tx1"/>
          </a:fontRef>
        </p:style>
      </p:cxnSp>
      <p:sp>
        <p:nvSpPr>
          <p:cNvPr id="1032" name="Rounded Rectangle 1031"/>
          <p:cNvSpPr/>
          <p:nvPr/>
        </p:nvSpPr>
        <p:spPr>
          <a:xfrm>
            <a:off x="780215" y="558051"/>
            <a:ext cx="11120431" cy="235325"/>
          </a:xfrm>
          <a:prstGeom prst="roundRect">
            <a:avLst>
              <a:gd name="adj" fmla="val 50000"/>
            </a:avLst>
          </a:prstGeom>
          <a:solidFill>
            <a:srgbClr val="FEC2CA"/>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Isosceles Triangle 5"/>
          <p:cNvSpPr/>
          <p:nvPr/>
        </p:nvSpPr>
        <p:spPr>
          <a:xfrm>
            <a:off x="12012950" y="986836"/>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Rectangle 70"/>
          <p:cNvSpPr/>
          <p:nvPr/>
        </p:nvSpPr>
        <p:spPr>
          <a:xfrm>
            <a:off x="0" y="6338807"/>
            <a:ext cx="12192000" cy="519193"/>
          </a:xfrm>
          <a:prstGeom prst="rect">
            <a:avLst/>
          </a:prstGeom>
          <a:solidFill>
            <a:srgbClr val="FD8B9B"/>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2" name="Group 71"/>
          <p:cNvGrpSpPr/>
          <p:nvPr/>
        </p:nvGrpSpPr>
        <p:grpSpPr>
          <a:xfrm>
            <a:off x="171263" y="6457780"/>
            <a:ext cx="271013" cy="249628"/>
            <a:chOff x="171263" y="6457780"/>
            <a:chExt cx="271013" cy="249628"/>
          </a:xfrm>
          <a:solidFill>
            <a:srgbClr val="FDB1BC"/>
          </a:solidFill>
        </p:grpSpPr>
        <p:sp>
          <p:nvSpPr>
            <p:cNvPr id="73" name="Rectangle 1040"/>
            <p:cNvSpPr/>
            <p:nvPr/>
          </p:nvSpPr>
          <p:spPr>
            <a:xfrm flipH="1">
              <a:off x="171263" y="6457780"/>
              <a:ext cx="271013" cy="249628"/>
            </a:xfrm>
            <a:custGeom>
              <a:avLst/>
              <a:gdLst>
                <a:gd name="connsiteX0" fmla="*/ 0 w 128954"/>
                <a:gd name="connsiteY0" fmla="*/ 0 h 126023"/>
                <a:gd name="connsiteX1" fmla="*/ 128954 w 128954"/>
                <a:gd name="connsiteY1" fmla="*/ 0 h 126023"/>
                <a:gd name="connsiteX2" fmla="*/ 128954 w 128954"/>
                <a:gd name="connsiteY2" fmla="*/ 126023 h 126023"/>
                <a:gd name="connsiteX3" fmla="*/ 0 w 128954"/>
                <a:gd name="connsiteY3" fmla="*/ 126023 h 126023"/>
                <a:gd name="connsiteX4" fmla="*/ 0 w 128954"/>
                <a:gd name="connsiteY4" fmla="*/ 0 h 126023"/>
                <a:gd name="connsiteX0" fmla="*/ 0 w 131885"/>
                <a:gd name="connsiteY0" fmla="*/ 5862 h 131885"/>
                <a:gd name="connsiteX1" fmla="*/ 131885 w 131885"/>
                <a:gd name="connsiteY1" fmla="*/ 0 h 131885"/>
                <a:gd name="connsiteX2" fmla="*/ 128954 w 131885"/>
                <a:gd name="connsiteY2" fmla="*/ 131885 h 131885"/>
                <a:gd name="connsiteX3" fmla="*/ 0 w 131885"/>
                <a:gd name="connsiteY3" fmla="*/ 131885 h 131885"/>
                <a:gd name="connsiteX4" fmla="*/ 0 w 131885"/>
                <a:gd name="connsiteY4" fmla="*/ 5862 h 131885"/>
                <a:gd name="connsiteX0" fmla="*/ 0 w 131885"/>
                <a:gd name="connsiteY0" fmla="*/ 5862 h 131885"/>
                <a:gd name="connsiteX1" fmla="*/ 131885 w 131885"/>
                <a:gd name="connsiteY1" fmla="*/ 0 h 131885"/>
                <a:gd name="connsiteX2" fmla="*/ 128954 w 131885"/>
                <a:gd name="connsiteY2" fmla="*/ 117231 h 131885"/>
                <a:gd name="connsiteX3" fmla="*/ 0 w 131885"/>
                <a:gd name="connsiteY3" fmla="*/ 131885 h 131885"/>
                <a:gd name="connsiteX4" fmla="*/ 0 w 131885"/>
                <a:gd name="connsiteY4" fmla="*/ 5862 h 131885"/>
                <a:gd name="connsiteX0" fmla="*/ 0 w 129899"/>
                <a:gd name="connsiteY0" fmla="*/ 14643 h 140666"/>
                <a:gd name="connsiteX1" fmla="*/ 129899 w 129899"/>
                <a:gd name="connsiteY1" fmla="*/ 0 h 140666"/>
                <a:gd name="connsiteX2" fmla="*/ 128954 w 129899"/>
                <a:gd name="connsiteY2" fmla="*/ 126012 h 140666"/>
                <a:gd name="connsiteX3" fmla="*/ 0 w 129899"/>
                <a:gd name="connsiteY3" fmla="*/ 140666 h 140666"/>
                <a:gd name="connsiteX4" fmla="*/ 0 w 129899"/>
                <a:gd name="connsiteY4" fmla="*/ 14643 h 140666"/>
                <a:gd name="connsiteX0" fmla="*/ 0 w 129899"/>
                <a:gd name="connsiteY0" fmla="*/ 14643 h 140666"/>
                <a:gd name="connsiteX1" fmla="*/ 129899 w 129899"/>
                <a:gd name="connsiteY1" fmla="*/ 0 h 140666"/>
                <a:gd name="connsiteX2" fmla="*/ 128292 w 129899"/>
                <a:gd name="connsiteY2" fmla="*/ 113468 h 140666"/>
                <a:gd name="connsiteX3" fmla="*/ 0 w 129899"/>
                <a:gd name="connsiteY3" fmla="*/ 140666 h 140666"/>
                <a:gd name="connsiteX4" fmla="*/ 0 w 129899"/>
                <a:gd name="connsiteY4" fmla="*/ 14643 h 140666"/>
                <a:gd name="connsiteX0" fmla="*/ 1416 w 129899"/>
                <a:gd name="connsiteY0" fmla="*/ 0 h 155598"/>
                <a:gd name="connsiteX1" fmla="*/ 129899 w 129899"/>
                <a:gd name="connsiteY1" fmla="*/ 14932 h 155598"/>
                <a:gd name="connsiteX2" fmla="*/ 128292 w 129899"/>
                <a:gd name="connsiteY2" fmla="*/ 128400 h 155598"/>
                <a:gd name="connsiteX3" fmla="*/ 0 w 129899"/>
                <a:gd name="connsiteY3" fmla="*/ 155598 h 155598"/>
                <a:gd name="connsiteX4" fmla="*/ 1416 w 129899"/>
                <a:gd name="connsiteY4" fmla="*/ 0 h 155598"/>
                <a:gd name="connsiteX0" fmla="*/ 1416 w 129899"/>
                <a:gd name="connsiteY0" fmla="*/ 0 h 155598"/>
                <a:gd name="connsiteX1" fmla="*/ 129899 w 129899"/>
                <a:gd name="connsiteY1" fmla="*/ 36057 h 155598"/>
                <a:gd name="connsiteX2" fmla="*/ 128292 w 129899"/>
                <a:gd name="connsiteY2" fmla="*/ 128400 h 155598"/>
                <a:gd name="connsiteX3" fmla="*/ 0 w 129899"/>
                <a:gd name="connsiteY3" fmla="*/ 155598 h 155598"/>
                <a:gd name="connsiteX4" fmla="*/ 1416 w 129899"/>
                <a:gd name="connsiteY4" fmla="*/ 0 h 155598"/>
                <a:gd name="connsiteX0" fmla="*/ 1416 w 132593"/>
                <a:gd name="connsiteY0" fmla="*/ 0 h 155598"/>
                <a:gd name="connsiteX1" fmla="*/ 129899 w 132593"/>
                <a:gd name="connsiteY1" fmla="*/ 36057 h 155598"/>
                <a:gd name="connsiteX2" fmla="*/ 132540 w 132593"/>
                <a:gd name="connsiteY2" fmla="*/ 145300 h 155598"/>
                <a:gd name="connsiteX3" fmla="*/ 0 w 132593"/>
                <a:gd name="connsiteY3" fmla="*/ 155598 h 155598"/>
                <a:gd name="connsiteX4" fmla="*/ 1416 w 132593"/>
                <a:gd name="connsiteY4" fmla="*/ 0 h 155598"/>
                <a:gd name="connsiteX0" fmla="*/ 1416 w 131205"/>
                <a:gd name="connsiteY0" fmla="*/ 0 h 155598"/>
                <a:gd name="connsiteX1" fmla="*/ 129899 w 131205"/>
                <a:gd name="connsiteY1" fmla="*/ 36057 h 155598"/>
                <a:gd name="connsiteX2" fmla="*/ 131124 w 131205"/>
                <a:gd name="connsiteY2" fmla="*/ 143188 h 155598"/>
                <a:gd name="connsiteX3" fmla="*/ 0 w 131205"/>
                <a:gd name="connsiteY3" fmla="*/ 155598 h 155598"/>
                <a:gd name="connsiteX4" fmla="*/ 1416 w 131205"/>
                <a:gd name="connsiteY4" fmla="*/ 0 h 155598"/>
                <a:gd name="connsiteX0" fmla="*/ 1416 w 129899"/>
                <a:gd name="connsiteY0" fmla="*/ 0 h 155598"/>
                <a:gd name="connsiteX1" fmla="*/ 129899 w 129899"/>
                <a:gd name="connsiteY1" fmla="*/ 36057 h 155598"/>
                <a:gd name="connsiteX2" fmla="*/ 128293 w 129899"/>
                <a:gd name="connsiteY2" fmla="*/ 141076 h 155598"/>
                <a:gd name="connsiteX3" fmla="*/ 0 w 129899"/>
                <a:gd name="connsiteY3" fmla="*/ 155598 h 155598"/>
                <a:gd name="connsiteX4" fmla="*/ 1416 w 129899"/>
                <a:gd name="connsiteY4" fmla="*/ 0 h 1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9" h="155598">
                  <a:moveTo>
                    <a:pt x="1416" y="0"/>
                  </a:moveTo>
                  <a:lnTo>
                    <a:pt x="129899" y="36057"/>
                  </a:lnTo>
                  <a:cubicBezTo>
                    <a:pt x="129363" y="73880"/>
                    <a:pt x="128829" y="103253"/>
                    <a:pt x="128293" y="141076"/>
                  </a:cubicBezTo>
                  <a:lnTo>
                    <a:pt x="0" y="155598"/>
                  </a:lnTo>
                  <a:lnTo>
                    <a:pt x="1416" y="0"/>
                  </a:lnTo>
                  <a:close/>
                </a:path>
              </a:pathLst>
            </a:custGeom>
            <a:grpFill/>
            <a:ln w="28575">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4" name="Straight Connector 73"/>
            <p:cNvCxnSpPr/>
            <p:nvPr/>
          </p:nvCxnSpPr>
          <p:spPr>
            <a:xfrm>
              <a:off x="269081" y="6500811"/>
              <a:ext cx="3163" cy="182691"/>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76538" y="6592156"/>
              <a:ext cx="265738" cy="3164"/>
            </a:xfrm>
            <a:prstGeom prst="line">
              <a:avLst/>
            </a:prstGeom>
            <a:grpFill/>
            <a:ln w="28575">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1248" y="6338807"/>
            <a:ext cx="3109183" cy="519193"/>
          </a:xfrm>
          <a:prstGeom prst="rect">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7" name="Group 76"/>
          <p:cNvGrpSpPr/>
          <p:nvPr/>
        </p:nvGrpSpPr>
        <p:grpSpPr>
          <a:xfrm flipH="1">
            <a:off x="701325" y="6467342"/>
            <a:ext cx="270224" cy="249628"/>
            <a:chOff x="2434638" y="3190993"/>
            <a:chExt cx="395110" cy="353718"/>
          </a:xfrm>
          <a:solidFill>
            <a:srgbClr val="FDB1BC"/>
          </a:solidFill>
        </p:grpSpPr>
        <p:sp>
          <p:nvSpPr>
            <p:cNvPr id="78" name="Oval 77"/>
            <p:cNvSpPr/>
            <p:nvPr/>
          </p:nvSpPr>
          <p:spPr>
            <a:xfrm>
              <a:off x="2434638" y="3190993"/>
              <a:ext cx="267170" cy="246474"/>
            </a:xfrm>
            <a:prstGeom prst="ellipse">
              <a:avLst/>
            </a:prstGeom>
            <a:grp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79" name="Straight Connector 78"/>
            <p:cNvCxnSpPr>
              <a:stCxn id="78" idx="5"/>
            </p:cNvCxnSpPr>
            <p:nvPr/>
          </p:nvCxnSpPr>
          <p:spPr>
            <a:xfrm>
              <a:off x="2662682" y="3401372"/>
              <a:ext cx="167066" cy="143339"/>
            </a:xfrm>
            <a:prstGeom prst="line">
              <a:avLst/>
            </a:prstGeom>
            <a:grpFill/>
            <a:ln w="38100">
              <a:solidFill>
                <a:srgbClr val="FD6B80"/>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1748101" y="6471427"/>
            <a:ext cx="249833" cy="212075"/>
            <a:chOff x="11699647" y="6471426"/>
            <a:chExt cx="249833" cy="212075"/>
          </a:xfrm>
        </p:grpSpPr>
        <p:sp>
          <p:nvSpPr>
            <p:cNvPr id="81" name="Rounded Rectangular Callout 80"/>
            <p:cNvSpPr/>
            <p:nvPr/>
          </p:nvSpPr>
          <p:spPr>
            <a:xfrm>
              <a:off x="11699647" y="6471426"/>
              <a:ext cx="249833" cy="212075"/>
            </a:xfrm>
            <a:prstGeom prst="wedgeRoundRectCallout">
              <a:avLst>
                <a:gd name="adj1" fmla="val -12382"/>
                <a:gd name="adj2" fmla="val 67500"/>
                <a:gd name="adj3" fmla="val 16667"/>
              </a:avLst>
            </a:prstGeom>
            <a:solidFill>
              <a:srgbClr val="FDB1BC"/>
            </a:solidFill>
            <a:ln w="38100">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82" name="Straight Connector 81"/>
            <p:cNvCxnSpPr/>
            <p:nvPr/>
          </p:nvCxnSpPr>
          <p:spPr>
            <a:xfrm>
              <a:off x="11764760" y="6539517"/>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764760" y="6591684"/>
              <a:ext cx="130224" cy="0"/>
            </a:xfrm>
            <a:prstGeom prst="line">
              <a:avLst/>
            </a:prstGeom>
            <a:ln w="19050">
              <a:solidFill>
                <a:srgbClr val="FD6B8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0474499" y="6407019"/>
            <a:ext cx="1241045" cy="369332"/>
          </a:xfrm>
          <a:prstGeom prst="rect">
            <a:avLst/>
          </a:prstGeom>
          <a:noFill/>
        </p:spPr>
        <p:txBody>
          <a:bodyPr wrap="none" rtlCol="0">
            <a:spAutoFit/>
          </a:bodyPr>
          <a:lstStyle/>
          <a:p>
            <a:pPr algn="ctr"/>
            <a:r>
              <a:rPr lang="en-PH" sz="900" dirty="0">
                <a:solidFill>
                  <a:srgbClr val="FC3E59"/>
                </a:solidFill>
                <a:latin typeface="04b" panose="00000400000000000000" pitchFamily="2" charset="0"/>
              </a:rPr>
              <a:t>12:00 AM</a:t>
            </a:r>
          </a:p>
          <a:p>
            <a:pPr algn="ctr"/>
            <a:r>
              <a:rPr lang="en-PH" sz="900" dirty="0">
                <a:solidFill>
                  <a:srgbClr val="FC3E59"/>
                </a:solidFill>
                <a:latin typeface="04b" panose="00000400000000000000" pitchFamily="2" charset="0"/>
              </a:rPr>
              <a:t>03/11/2023</a:t>
            </a:r>
          </a:p>
        </p:txBody>
      </p:sp>
      <p:sp>
        <p:nvSpPr>
          <p:cNvPr id="85" name="Isosceles Triangle 84"/>
          <p:cNvSpPr/>
          <p:nvPr/>
        </p:nvSpPr>
        <p:spPr>
          <a:xfrm flipV="1">
            <a:off x="12004637" y="5974984"/>
            <a:ext cx="109538" cy="68207"/>
          </a:xfrm>
          <a:prstGeom prst="triangle">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8" name="TextBox 47"/>
          <p:cNvSpPr txBox="1"/>
          <p:nvPr/>
        </p:nvSpPr>
        <p:spPr>
          <a:xfrm>
            <a:off x="2584173" y="1273416"/>
            <a:ext cx="7023651" cy="923330"/>
          </a:xfrm>
          <a:prstGeom prst="rect">
            <a:avLst/>
          </a:prstGeom>
          <a:noFill/>
        </p:spPr>
        <p:txBody>
          <a:bodyPr wrap="square" rtlCol="0">
            <a:spAutoFit/>
          </a:bodyPr>
          <a:lstStyle/>
          <a:p>
            <a:r>
              <a:rPr lang="en-PH" sz="5400" dirty="0">
                <a:solidFill>
                  <a:srgbClr val="FC3E59"/>
                </a:solidFill>
                <a:latin typeface="04b" panose="00000400000000000000" pitchFamily="2" charset="0"/>
              </a:rPr>
              <a:t>Activity 1.1</a:t>
            </a:r>
          </a:p>
        </p:txBody>
      </p:sp>
      <p:sp>
        <p:nvSpPr>
          <p:cNvPr id="8" name="TextBox 7"/>
          <p:cNvSpPr txBox="1"/>
          <p:nvPr/>
        </p:nvSpPr>
        <p:spPr>
          <a:xfrm>
            <a:off x="4569011" y="2230072"/>
            <a:ext cx="3053974" cy="523220"/>
          </a:xfrm>
          <a:prstGeom prst="rect">
            <a:avLst/>
          </a:prstGeom>
          <a:noFill/>
        </p:spPr>
        <p:txBody>
          <a:bodyPr wrap="square" numCol="1" rtlCol="0">
            <a:spAutoFit/>
          </a:bodyPr>
          <a:lstStyle/>
          <a:p>
            <a:r>
              <a:rPr lang="en-PH" sz="2800" dirty="0">
                <a:solidFill>
                  <a:srgbClr val="FC3E59"/>
                </a:solidFill>
                <a:latin typeface="04b" panose="020B0604020202020204"/>
              </a:rPr>
              <a:t>IMAGE DIY</a:t>
            </a:r>
          </a:p>
        </p:txBody>
      </p:sp>
      <p:sp>
        <p:nvSpPr>
          <p:cNvPr id="39" name="Multiply 38">
            <a:hlinkClick r:id="rId4" action="ppaction://hlinksldjump"/>
          </p:cNvPr>
          <p:cNvSpPr/>
          <p:nvPr/>
        </p:nvSpPr>
        <p:spPr>
          <a:xfrm>
            <a:off x="11763791" y="4776"/>
            <a:ext cx="366074" cy="406759"/>
          </a:xfrm>
          <a:prstGeom prst="mathMultiply">
            <a:avLst>
              <a:gd name="adj1" fmla="val 12847"/>
            </a:avLst>
          </a:prstGeom>
          <a:solidFill>
            <a:srgbClr val="FD6B80"/>
          </a:solidFill>
          <a:ln>
            <a:solidFill>
              <a:srgbClr val="FD6B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5602E7DC-9579-4F74-9973-731A0ED86AAA}"/>
              </a:ext>
            </a:extLst>
          </p:cNvPr>
          <p:cNvSpPr txBox="1"/>
          <p:nvPr/>
        </p:nvSpPr>
        <p:spPr>
          <a:xfrm>
            <a:off x="2700451" y="2981891"/>
            <a:ext cx="7522255" cy="2246769"/>
          </a:xfrm>
          <a:prstGeom prst="rect">
            <a:avLst/>
          </a:prstGeom>
          <a:noFill/>
        </p:spPr>
        <p:txBody>
          <a:bodyPr wrap="square" numCol="1" rtlCol="0">
            <a:spAutoFit/>
          </a:bodyPr>
          <a:lstStyle/>
          <a:p>
            <a:pPr algn="just"/>
            <a:r>
              <a:rPr lang="en-PH" sz="2800" b="1" dirty="0">
                <a:solidFill>
                  <a:srgbClr val="9C80B3"/>
                </a:solidFill>
                <a:latin typeface="Sitka Text" panose="02000505000000020004" pitchFamily="2" charset="0"/>
              </a:rPr>
              <a:t>Created synthetic images of:</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Sinusoid along x-direction</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Grating of Sinusoid along x-direction</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Hubble Primary Mirror</a:t>
            </a:r>
          </a:p>
          <a:p>
            <a:pPr marL="457200" indent="-457200" algn="just">
              <a:buFont typeface="Wingdings" panose="05000000000000000000" pitchFamily="2" charset="2"/>
              <a:buChar char="ü"/>
            </a:pPr>
            <a:r>
              <a:rPr lang="en-PH" sz="2800" b="1" dirty="0">
                <a:solidFill>
                  <a:srgbClr val="9C80B3"/>
                </a:solidFill>
                <a:latin typeface="Sitka Text" panose="02000505000000020004" pitchFamily="2" charset="0"/>
              </a:rPr>
              <a:t>JWST Primary Mirror</a:t>
            </a:r>
          </a:p>
        </p:txBody>
      </p:sp>
    </p:spTree>
    <p:extLst>
      <p:ext uri="{BB962C8B-B14F-4D97-AF65-F5344CB8AC3E}">
        <p14:creationId xmlns:p14="http://schemas.microsoft.com/office/powerpoint/2010/main" val="251385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4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001"/>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1"/>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1F834F-32D5-4730-93B0-4F406D461D50}"/>
              </a:ext>
            </a:extLst>
          </p:cNvPr>
          <p:cNvSpPr/>
          <p:nvPr/>
        </p:nvSpPr>
        <p:spPr>
          <a:xfrm>
            <a:off x="0" y="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DEB87AB-01BC-4D7C-9E9B-B651774841C0}"/>
              </a:ext>
            </a:extLst>
          </p:cNvPr>
          <p:cNvSpPr/>
          <p:nvPr/>
        </p:nvSpPr>
        <p:spPr>
          <a:xfrm>
            <a:off x="0" y="638175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339311" y="1901068"/>
            <a:ext cx="5506243" cy="41306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Using the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Jupyter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notebook, I made a 3D surface plot of a sinusoidal pattern along the x-axis with a frequency of 4 cycles per centimeter. In my code, I ensured that the values in my range were scaled by a factor of 256/2 such that they are between 0 and 256 and do not return negative values. The image was produced using the 'plot surface function,' which offers a comprehensive representation of a pattern in three-dimensional space. This synthetic image of a sinusoidal pattern along the x-axis is crucial in a variety of applications, such as image processing.</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grpSp>
        <p:nvGrpSpPr>
          <p:cNvPr id="42" name="Group 41"/>
          <p:cNvGrpSpPr/>
          <p:nvPr/>
        </p:nvGrpSpPr>
        <p:grpSpPr>
          <a:xfrm>
            <a:off x="127000" y="60325"/>
            <a:ext cx="1543050" cy="355599"/>
            <a:chOff x="289932" y="289932"/>
            <a:chExt cx="2210496" cy="512956"/>
          </a:xfrm>
        </p:grpSpPr>
        <p:sp>
          <p:nvSpPr>
            <p:cNvPr id="43" name="Heart 42"/>
            <p:cNvSpPr/>
            <p:nvPr/>
          </p:nvSpPr>
          <p:spPr>
            <a:xfrm>
              <a:off x="289932" y="289932"/>
              <a:ext cx="579864" cy="512956"/>
            </a:xfrm>
            <a:prstGeom prst="heart">
              <a:avLst/>
            </a:prstGeom>
            <a:solidFill>
              <a:srgbClr val="F4E69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Heart 43"/>
            <p:cNvSpPr/>
            <p:nvPr/>
          </p:nvSpPr>
          <p:spPr>
            <a:xfrm>
              <a:off x="1105248" y="289932"/>
              <a:ext cx="579864" cy="512956"/>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Heart 44"/>
            <p:cNvSpPr/>
            <p:nvPr/>
          </p:nvSpPr>
          <p:spPr>
            <a:xfrm>
              <a:off x="1920564" y="289932"/>
              <a:ext cx="579864" cy="512956"/>
            </a:xfrm>
            <a:prstGeom prst="hear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p:cNvGrpSpPr/>
          <p:nvPr/>
        </p:nvGrpSpPr>
        <p:grpSpPr>
          <a:xfrm>
            <a:off x="10520680" y="6442075"/>
            <a:ext cx="1543050" cy="355599"/>
            <a:chOff x="289932" y="289932"/>
            <a:chExt cx="2210496" cy="512956"/>
          </a:xfrm>
        </p:grpSpPr>
        <p:sp>
          <p:nvSpPr>
            <p:cNvPr id="47" name="Heart 46"/>
            <p:cNvSpPr/>
            <p:nvPr/>
          </p:nvSpPr>
          <p:spPr>
            <a:xfrm>
              <a:off x="289932" y="289932"/>
              <a:ext cx="579864" cy="512956"/>
            </a:xfrm>
            <a:prstGeom prst="heart">
              <a:avLst/>
            </a:prstGeom>
            <a:solidFill>
              <a:srgbClr val="F4E69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Heart 47"/>
            <p:cNvSpPr/>
            <p:nvPr/>
          </p:nvSpPr>
          <p:spPr>
            <a:xfrm>
              <a:off x="1105248" y="289932"/>
              <a:ext cx="579864" cy="512956"/>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art 48"/>
            <p:cNvSpPr/>
            <p:nvPr/>
          </p:nvSpPr>
          <p:spPr>
            <a:xfrm>
              <a:off x="1920564" y="289932"/>
              <a:ext cx="579864" cy="512956"/>
            </a:xfrm>
            <a:prstGeom prst="hear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921939FE-CEC6-41A8-9CE0-52999FB2115A}"/>
              </a:ext>
            </a:extLst>
          </p:cNvPr>
          <p:cNvSpPr/>
          <p:nvPr/>
        </p:nvSpPr>
        <p:spPr>
          <a:xfrm>
            <a:off x="2093844" y="609602"/>
            <a:ext cx="8426836" cy="98066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rgbClr val="9C80B3"/>
                </a:solidFill>
                <a:latin typeface="VCR OSD Mono" panose="02000609000000000000" pitchFamily="49" charset="0"/>
              </a:rPr>
              <a:t>Sinusoid along x-direction</a:t>
            </a:r>
          </a:p>
        </p:txBody>
      </p:sp>
      <p:sp>
        <p:nvSpPr>
          <p:cNvPr id="18" name="Rectangle 17">
            <a:extLst>
              <a:ext uri="{FF2B5EF4-FFF2-40B4-BE49-F238E27FC236}">
                <a16:creationId xmlns:a16="http://schemas.microsoft.com/office/drawing/2014/main" id="{F4A6E0E2-607E-499B-A453-E87B2354F41D}"/>
              </a:ext>
            </a:extLst>
          </p:cNvPr>
          <p:cNvSpPr/>
          <p:nvPr/>
        </p:nvSpPr>
        <p:spPr>
          <a:xfrm>
            <a:off x="6096000" y="1796085"/>
            <a:ext cx="5766611" cy="4379842"/>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F74AA22A-57BA-4A02-A0E6-58E9E1B6B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940" y="1901068"/>
            <a:ext cx="4169876" cy="4169876"/>
          </a:xfrm>
          <a:prstGeom prst="rect">
            <a:avLst/>
          </a:prstGeom>
        </p:spPr>
      </p:pic>
    </p:spTree>
    <p:extLst>
      <p:ext uri="{BB962C8B-B14F-4D97-AF65-F5344CB8AC3E}">
        <p14:creationId xmlns:p14="http://schemas.microsoft.com/office/powerpoint/2010/main" val="123162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E2E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0" y="638175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6217069" y="2044704"/>
            <a:ext cx="5506243" cy="41306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sp>
        <p:nvSpPr>
          <p:cNvPr id="4" name="Rectangle 3"/>
          <p:cNvSpPr/>
          <p:nvPr/>
        </p:nvSpPr>
        <p:spPr>
          <a:xfrm>
            <a:off x="2986088" y="591079"/>
            <a:ext cx="6219825"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600" dirty="0">
                <a:solidFill>
                  <a:srgbClr val="9C80B3"/>
                </a:solidFill>
                <a:latin typeface="VCR OSD Mono" panose="02000609000000000000" pitchFamily="49" charset="0"/>
              </a:rPr>
              <a:t>Sinusoidal Grating</a:t>
            </a:r>
          </a:p>
        </p:txBody>
      </p:sp>
      <p:grpSp>
        <p:nvGrpSpPr>
          <p:cNvPr id="42" name="Group 41"/>
          <p:cNvGrpSpPr/>
          <p:nvPr/>
        </p:nvGrpSpPr>
        <p:grpSpPr>
          <a:xfrm>
            <a:off x="127000" y="60325"/>
            <a:ext cx="1543050" cy="355599"/>
            <a:chOff x="289932" y="289932"/>
            <a:chExt cx="2210496" cy="512956"/>
          </a:xfrm>
        </p:grpSpPr>
        <p:sp>
          <p:nvSpPr>
            <p:cNvPr id="43" name="Heart 42"/>
            <p:cNvSpPr/>
            <p:nvPr/>
          </p:nvSpPr>
          <p:spPr>
            <a:xfrm>
              <a:off x="289932" y="289932"/>
              <a:ext cx="579864" cy="512956"/>
            </a:xfrm>
            <a:prstGeom prst="heart">
              <a:avLst/>
            </a:prstGeom>
            <a:solidFill>
              <a:srgbClr val="F4E69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Heart 43"/>
            <p:cNvSpPr/>
            <p:nvPr/>
          </p:nvSpPr>
          <p:spPr>
            <a:xfrm>
              <a:off x="1105248" y="289932"/>
              <a:ext cx="579864" cy="512956"/>
            </a:xfrm>
            <a:prstGeom prst="heart">
              <a:avLst/>
            </a:prstGeom>
            <a:solidFill>
              <a:srgbClr val="E3C7FE"/>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Heart 44"/>
            <p:cNvSpPr/>
            <p:nvPr/>
          </p:nvSpPr>
          <p:spPr>
            <a:xfrm>
              <a:off x="1920564" y="289932"/>
              <a:ext cx="579864" cy="512956"/>
            </a:xfrm>
            <a:prstGeom prst="heart">
              <a:avLst/>
            </a:prstGeom>
            <a:solidFill>
              <a:schemeClr val="bg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p:cNvGrpSpPr/>
          <p:nvPr/>
        </p:nvGrpSpPr>
        <p:grpSpPr>
          <a:xfrm>
            <a:off x="10520680" y="6442075"/>
            <a:ext cx="1543050" cy="355599"/>
            <a:chOff x="289932" y="289932"/>
            <a:chExt cx="2210496" cy="512956"/>
          </a:xfrm>
        </p:grpSpPr>
        <p:sp>
          <p:nvSpPr>
            <p:cNvPr id="47" name="Heart 46"/>
            <p:cNvSpPr/>
            <p:nvPr/>
          </p:nvSpPr>
          <p:spPr>
            <a:xfrm>
              <a:off x="289932" y="289932"/>
              <a:ext cx="579864" cy="512956"/>
            </a:xfrm>
            <a:prstGeom prst="heart">
              <a:avLst/>
            </a:prstGeom>
            <a:solidFill>
              <a:srgbClr val="F4E69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Heart 47"/>
            <p:cNvSpPr/>
            <p:nvPr/>
          </p:nvSpPr>
          <p:spPr>
            <a:xfrm>
              <a:off x="1105248" y="289932"/>
              <a:ext cx="579864" cy="512956"/>
            </a:xfrm>
            <a:prstGeom prst="heart">
              <a:avLst/>
            </a:prstGeom>
            <a:solidFill>
              <a:srgbClr val="E3C7FE"/>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art 48"/>
            <p:cNvSpPr/>
            <p:nvPr/>
          </p:nvSpPr>
          <p:spPr>
            <a:xfrm>
              <a:off x="1920564" y="289932"/>
              <a:ext cx="579864" cy="512956"/>
            </a:xfrm>
            <a:prstGeom prst="heart">
              <a:avLst/>
            </a:prstGeom>
            <a:solidFill>
              <a:schemeClr val="bg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ectangle 2"/>
          <p:cNvSpPr/>
          <p:nvPr/>
        </p:nvSpPr>
        <p:spPr>
          <a:xfrm>
            <a:off x="316180" y="1873780"/>
            <a:ext cx="5658751" cy="4082137"/>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pic>
        <p:nvPicPr>
          <p:cNvPr id="6" name="Picture 5">
            <a:extLst>
              <a:ext uri="{FF2B5EF4-FFF2-40B4-BE49-F238E27FC236}">
                <a16:creationId xmlns:a16="http://schemas.microsoft.com/office/drawing/2014/main" id="{9546854E-21FD-489C-8537-FDD6642E2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137" y="1962962"/>
            <a:ext cx="4817749" cy="3903772"/>
          </a:xfrm>
          <a:prstGeom prst="rect">
            <a:avLst/>
          </a:prstGeom>
        </p:spPr>
      </p:pic>
      <p:sp>
        <p:nvSpPr>
          <p:cNvPr id="17" name="Rectangle 16">
            <a:extLst>
              <a:ext uri="{FF2B5EF4-FFF2-40B4-BE49-F238E27FC236}">
                <a16:creationId xmlns:a16="http://schemas.microsoft.com/office/drawing/2014/main" id="{C388E518-8641-4B90-A578-3A10824B970E}"/>
              </a:ext>
            </a:extLst>
          </p:cNvPr>
          <p:cNvSpPr/>
          <p:nvPr/>
        </p:nvSpPr>
        <p:spPr>
          <a:xfrm>
            <a:off x="6217069" y="1803795"/>
            <a:ext cx="5506243" cy="41306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I replicated the sinusoidal pattern in both the horizontal and vertical directions using the following code: A =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np.zeros</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np.shape</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(R)), where A is an empty array with the same form as R. Also, I increased the frequency of the sinusoidal pattern by one to guarantee that the minimum value of the sinusoidal pattern matches to the background intensity of the grating, since we require a strip of black (0) and white (1). Hence, the produced grating has a frequency of 5 line pairs per centimeter (cm). This indicates that every 1 cm of the grating contains five line pairs consisting of alternating black and white stripes.</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07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01F834F-32D5-4730-93B0-4F406D461D50}"/>
              </a:ext>
            </a:extLst>
          </p:cNvPr>
          <p:cNvSpPr/>
          <p:nvPr/>
        </p:nvSpPr>
        <p:spPr>
          <a:xfrm>
            <a:off x="0" y="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DEB87AB-01BC-4D7C-9E9B-B651774841C0}"/>
              </a:ext>
            </a:extLst>
          </p:cNvPr>
          <p:cNvSpPr/>
          <p:nvPr/>
        </p:nvSpPr>
        <p:spPr>
          <a:xfrm>
            <a:off x="0" y="638175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p:cNvSpPr/>
          <p:nvPr/>
        </p:nvSpPr>
        <p:spPr>
          <a:xfrm>
            <a:off x="232965" y="1758950"/>
            <a:ext cx="5645879" cy="435182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000" b="0" i="0" u="none" strike="noStrike" kern="1200" cap="none" spc="0" normalizeH="0" baseline="0" noProof="0" dirty="0">
              <a:ln>
                <a:noFill/>
              </a:ln>
              <a:solidFill>
                <a:prstClr val="black">
                  <a:lumMod val="75000"/>
                  <a:lumOff val="25000"/>
                </a:prstClr>
              </a:solidFill>
              <a:effectLst/>
              <a:uLnTx/>
              <a:uFillTx/>
              <a:latin typeface="VCR OSD Mono" panose="02000609000000000000" pitchFamily="49" charset="0"/>
              <a:ea typeface="+mn-ea"/>
              <a:cs typeface="+mn-cs"/>
            </a:endParaRPr>
          </a:p>
        </p:txBody>
      </p:sp>
      <p:grpSp>
        <p:nvGrpSpPr>
          <p:cNvPr id="42" name="Group 41"/>
          <p:cNvGrpSpPr/>
          <p:nvPr/>
        </p:nvGrpSpPr>
        <p:grpSpPr>
          <a:xfrm>
            <a:off x="127000" y="60325"/>
            <a:ext cx="1543050" cy="355599"/>
            <a:chOff x="289932" y="289932"/>
            <a:chExt cx="2210496" cy="512956"/>
          </a:xfrm>
        </p:grpSpPr>
        <p:sp>
          <p:nvSpPr>
            <p:cNvPr id="43" name="Heart 42"/>
            <p:cNvSpPr/>
            <p:nvPr/>
          </p:nvSpPr>
          <p:spPr>
            <a:xfrm>
              <a:off x="289932" y="289932"/>
              <a:ext cx="579864" cy="512956"/>
            </a:xfrm>
            <a:prstGeom prst="heart">
              <a:avLst/>
            </a:prstGeom>
            <a:solidFill>
              <a:srgbClr val="F4E69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Heart 43"/>
            <p:cNvSpPr/>
            <p:nvPr/>
          </p:nvSpPr>
          <p:spPr>
            <a:xfrm>
              <a:off x="1105248" y="289932"/>
              <a:ext cx="579864" cy="512956"/>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Heart 44"/>
            <p:cNvSpPr/>
            <p:nvPr/>
          </p:nvSpPr>
          <p:spPr>
            <a:xfrm>
              <a:off x="1920564" y="289932"/>
              <a:ext cx="579864" cy="512956"/>
            </a:xfrm>
            <a:prstGeom prst="hear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p:cNvGrpSpPr/>
          <p:nvPr/>
        </p:nvGrpSpPr>
        <p:grpSpPr>
          <a:xfrm>
            <a:off x="10520680" y="6442075"/>
            <a:ext cx="1543050" cy="355599"/>
            <a:chOff x="289932" y="289932"/>
            <a:chExt cx="2210496" cy="512956"/>
          </a:xfrm>
        </p:grpSpPr>
        <p:sp>
          <p:nvSpPr>
            <p:cNvPr id="47" name="Heart 46"/>
            <p:cNvSpPr/>
            <p:nvPr/>
          </p:nvSpPr>
          <p:spPr>
            <a:xfrm>
              <a:off x="289932" y="289932"/>
              <a:ext cx="579864" cy="512956"/>
            </a:xfrm>
            <a:prstGeom prst="heart">
              <a:avLst/>
            </a:prstGeom>
            <a:solidFill>
              <a:srgbClr val="F4E69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Heart 47"/>
            <p:cNvSpPr/>
            <p:nvPr/>
          </p:nvSpPr>
          <p:spPr>
            <a:xfrm>
              <a:off x="1105248" y="289932"/>
              <a:ext cx="579864" cy="512956"/>
            </a:xfrm>
            <a:prstGeom prst="heart">
              <a:avLst/>
            </a:prstGeom>
            <a:solidFill>
              <a:srgbClr val="FAA0A3"/>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art 48"/>
            <p:cNvSpPr/>
            <p:nvPr/>
          </p:nvSpPr>
          <p:spPr>
            <a:xfrm>
              <a:off x="1920564" y="289932"/>
              <a:ext cx="579864" cy="512956"/>
            </a:xfrm>
            <a:prstGeom prst="heart">
              <a:avLst/>
            </a:prstGeom>
            <a:solidFill>
              <a:schemeClr val="bg1"/>
            </a:solidFill>
            <a:ln w="38100">
              <a:solidFill>
                <a:srgbClr val="9C8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921939FE-CEC6-41A8-9CE0-52999FB2115A}"/>
              </a:ext>
            </a:extLst>
          </p:cNvPr>
          <p:cNvSpPr/>
          <p:nvPr/>
        </p:nvSpPr>
        <p:spPr>
          <a:xfrm>
            <a:off x="2986087" y="579438"/>
            <a:ext cx="6219825"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PH" sz="3600" dirty="0">
                <a:solidFill>
                  <a:srgbClr val="9C80B3"/>
                </a:solidFill>
                <a:latin typeface="VCR OSD Mono" panose="02000609000000000000" pitchFamily="49" charset="0"/>
              </a:rPr>
              <a:t>Hubble Primary Mirror</a:t>
            </a:r>
            <a:endPar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sp>
        <p:nvSpPr>
          <p:cNvPr id="18" name="Rectangle 17">
            <a:extLst>
              <a:ext uri="{FF2B5EF4-FFF2-40B4-BE49-F238E27FC236}">
                <a16:creationId xmlns:a16="http://schemas.microsoft.com/office/drawing/2014/main" id="{F4A6E0E2-607E-499B-A453-E87B2354F41D}"/>
              </a:ext>
            </a:extLst>
          </p:cNvPr>
          <p:cNvSpPr/>
          <p:nvPr/>
        </p:nvSpPr>
        <p:spPr>
          <a:xfrm>
            <a:off x="6096000" y="1789114"/>
            <a:ext cx="5766611" cy="445928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pic>
        <p:nvPicPr>
          <p:cNvPr id="3" name="Picture 2">
            <a:extLst>
              <a:ext uri="{FF2B5EF4-FFF2-40B4-BE49-F238E27FC236}">
                <a16:creationId xmlns:a16="http://schemas.microsoft.com/office/drawing/2014/main" id="{F74AA22A-57BA-4A02-A0E6-58E9E1B6B8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1640" y="1789113"/>
            <a:ext cx="4438175" cy="4351829"/>
          </a:xfrm>
          <a:prstGeom prst="rect">
            <a:avLst/>
          </a:prstGeom>
        </p:spPr>
      </p:pic>
      <p:sp>
        <p:nvSpPr>
          <p:cNvPr id="19" name="Rectangle 18">
            <a:extLst>
              <a:ext uri="{FF2B5EF4-FFF2-40B4-BE49-F238E27FC236}">
                <a16:creationId xmlns:a16="http://schemas.microsoft.com/office/drawing/2014/main" id="{1118773F-BAC0-4680-8711-65AF632E8CA2}"/>
              </a:ext>
            </a:extLst>
          </p:cNvPr>
          <p:cNvSpPr/>
          <p:nvPr/>
        </p:nvSpPr>
        <p:spPr>
          <a:xfrm>
            <a:off x="329389" y="1869529"/>
            <a:ext cx="5506243" cy="413067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This is a synthetic image of the primary mirror of the Hubble space telescope, which is a sort of telescope mirror. I used the same code as in the lab manual, which formed a circle with a radius of 0.5 unit and whose points are set to 1.0, but I added another array A in which the points within this circle with a radius of 0.1 unit are set to 0.0. This additional array constituted the smaller circle. This produces a pattern consisting of a circular area bordered by a dark annulus. Similarly to the sinusoidal pattern, this is also incredibly beneficial for image processing algorithms.</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9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E2E3"/>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0" y="6381750"/>
            <a:ext cx="12192000" cy="476250"/>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3107156" y="568372"/>
            <a:ext cx="6219825" cy="107632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PH" sz="3600" dirty="0">
                <a:solidFill>
                  <a:srgbClr val="9C80B3"/>
                </a:solidFill>
                <a:latin typeface="VCR OSD Mono" panose="02000609000000000000" pitchFamily="49" charset="0"/>
              </a:rPr>
              <a:t>JWST Primary Mirror</a:t>
            </a:r>
            <a:endParaRPr kumimoji="0" lang="en-PH" sz="36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grpSp>
        <p:nvGrpSpPr>
          <p:cNvPr id="42" name="Group 41"/>
          <p:cNvGrpSpPr/>
          <p:nvPr/>
        </p:nvGrpSpPr>
        <p:grpSpPr>
          <a:xfrm>
            <a:off x="127000" y="60325"/>
            <a:ext cx="1543050" cy="355599"/>
            <a:chOff x="289932" y="289932"/>
            <a:chExt cx="2210496" cy="512956"/>
          </a:xfrm>
        </p:grpSpPr>
        <p:sp>
          <p:nvSpPr>
            <p:cNvPr id="43" name="Heart 42"/>
            <p:cNvSpPr/>
            <p:nvPr/>
          </p:nvSpPr>
          <p:spPr>
            <a:xfrm>
              <a:off x="289932" y="289932"/>
              <a:ext cx="579864" cy="512956"/>
            </a:xfrm>
            <a:prstGeom prst="heart">
              <a:avLst/>
            </a:prstGeom>
            <a:solidFill>
              <a:srgbClr val="F4E69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Heart 43"/>
            <p:cNvSpPr/>
            <p:nvPr/>
          </p:nvSpPr>
          <p:spPr>
            <a:xfrm>
              <a:off x="1105248" y="289932"/>
              <a:ext cx="579864" cy="512956"/>
            </a:xfrm>
            <a:prstGeom prst="heart">
              <a:avLst/>
            </a:prstGeom>
            <a:solidFill>
              <a:srgbClr val="E3C7FE"/>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Heart 44"/>
            <p:cNvSpPr/>
            <p:nvPr/>
          </p:nvSpPr>
          <p:spPr>
            <a:xfrm>
              <a:off x="1920564" y="289932"/>
              <a:ext cx="579864" cy="512956"/>
            </a:xfrm>
            <a:prstGeom prst="heart">
              <a:avLst/>
            </a:prstGeom>
            <a:solidFill>
              <a:schemeClr val="bg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p:cNvGrpSpPr/>
          <p:nvPr/>
        </p:nvGrpSpPr>
        <p:grpSpPr>
          <a:xfrm>
            <a:off x="10520680" y="6442075"/>
            <a:ext cx="1543050" cy="355599"/>
            <a:chOff x="289932" y="289932"/>
            <a:chExt cx="2210496" cy="512956"/>
          </a:xfrm>
        </p:grpSpPr>
        <p:sp>
          <p:nvSpPr>
            <p:cNvPr id="47" name="Heart 46"/>
            <p:cNvSpPr/>
            <p:nvPr/>
          </p:nvSpPr>
          <p:spPr>
            <a:xfrm>
              <a:off x="289932" y="289932"/>
              <a:ext cx="579864" cy="512956"/>
            </a:xfrm>
            <a:prstGeom prst="heart">
              <a:avLst/>
            </a:prstGeom>
            <a:solidFill>
              <a:srgbClr val="F4E69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Heart 47"/>
            <p:cNvSpPr/>
            <p:nvPr/>
          </p:nvSpPr>
          <p:spPr>
            <a:xfrm>
              <a:off x="1105248" y="289932"/>
              <a:ext cx="579864" cy="512956"/>
            </a:xfrm>
            <a:prstGeom prst="heart">
              <a:avLst/>
            </a:prstGeom>
            <a:solidFill>
              <a:srgbClr val="E3C7FE"/>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art 48"/>
            <p:cNvSpPr/>
            <p:nvPr/>
          </p:nvSpPr>
          <p:spPr>
            <a:xfrm>
              <a:off x="1920564" y="289932"/>
              <a:ext cx="579864" cy="512956"/>
            </a:xfrm>
            <a:prstGeom prst="heart">
              <a:avLst/>
            </a:prstGeom>
            <a:solidFill>
              <a:schemeClr val="bg1"/>
            </a:solidFill>
            <a:ln w="38100">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ectangle 2"/>
          <p:cNvSpPr/>
          <p:nvPr/>
        </p:nvSpPr>
        <p:spPr>
          <a:xfrm>
            <a:off x="316181" y="1736819"/>
            <a:ext cx="5506243" cy="4438555"/>
          </a:xfrm>
          <a:prstGeom prst="rect">
            <a:avLst/>
          </a:prstGeom>
          <a:solidFill>
            <a:srgbClr val="FAA0A3"/>
          </a:solidFill>
          <a:ln>
            <a:solidFill>
              <a:srgbClr val="FAA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prstClr val="white"/>
              </a:solidFill>
              <a:effectLst/>
              <a:uLnTx/>
              <a:uFillTx/>
              <a:latin typeface="VCR OSD Mono" panose="02000609000000000000" pitchFamily="49" charset="0"/>
              <a:ea typeface="+mn-ea"/>
              <a:cs typeface="+mn-cs"/>
            </a:endParaRPr>
          </a:p>
        </p:txBody>
      </p:sp>
      <p:pic>
        <p:nvPicPr>
          <p:cNvPr id="6" name="Picture 5">
            <a:extLst>
              <a:ext uri="{FF2B5EF4-FFF2-40B4-BE49-F238E27FC236}">
                <a16:creationId xmlns:a16="http://schemas.microsoft.com/office/drawing/2014/main" id="{9546854E-21FD-489C-8537-FDD6642E2F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688" y="1851073"/>
            <a:ext cx="5201258" cy="4165414"/>
          </a:xfrm>
          <a:prstGeom prst="rect">
            <a:avLst/>
          </a:prstGeom>
        </p:spPr>
      </p:pic>
      <p:sp>
        <p:nvSpPr>
          <p:cNvPr id="16" name="Rectangle 15">
            <a:extLst>
              <a:ext uri="{FF2B5EF4-FFF2-40B4-BE49-F238E27FC236}">
                <a16:creationId xmlns:a16="http://schemas.microsoft.com/office/drawing/2014/main" id="{E4DAE9C7-85D5-43C0-8E56-07229EE7C8F0}"/>
              </a:ext>
            </a:extLst>
          </p:cNvPr>
          <p:cNvSpPr/>
          <p:nvPr/>
        </p:nvSpPr>
        <p:spPr>
          <a:xfrm>
            <a:off x="6217068" y="1851072"/>
            <a:ext cx="5506243" cy="432430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just">
              <a:defRPr/>
            </a:pP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Finally, the James Webb Space Telescope has a synthetic main mirror (JWST). This is the most challenging to create of the four synthetic pictures. In contrast to the other three, I used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Matlab</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here. I built 18 hexagonal segments using the MATLAB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nsidepoly</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function. Then, I computed the center's specific coordinates to guarantee that they are in the correct location, and I included the axis equal command to ensure that the x and y axes are scaled equally.  ((I really struggled making this, so a big shout out to my friend Mar </a:t>
            </a:r>
            <a:r>
              <a:rPr lang="en-US" sz="2000" dirty="0" err="1">
                <a:solidFill>
                  <a:prstClr val="black">
                    <a:lumMod val="75000"/>
                    <a:lumOff val="25000"/>
                  </a:prstClr>
                </a:solidFill>
                <a:latin typeface="Times New Roman" panose="02020603050405020304" pitchFamily="18" charset="0"/>
                <a:cs typeface="Times New Roman" panose="02020603050405020304" pitchFamily="18" charset="0"/>
              </a:rPr>
              <a:t>Princer</a:t>
            </a:r>
            <a:r>
              <a:rPr lang="en-US" sz="2000" dirty="0">
                <a:solidFill>
                  <a:prstClr val="black">
                    <a:lumMod val="75000"/>
                    <a:lumOff val="25000"/>
                  </a:prstClr>
                </a:solidFill>
                <a:latin typeface="Times New Roman" panose="02020603050405020304" pitchFamily="18" charset="0"/>
                <a:cs typeface="Times New Roman" panose="02020603050405020304" pitchFamily="18" charset="0"/>
              </a:rPr>
              <a:t>, who taught me which MATLAB function to use and how to compute the center of the hexagon))</a:t>
            </a:r>
            <a:endParaRPr kumimoji="0" lang="en-PH" sz="2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312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1606</TotalTime>
  <Words>2897</Words>
  <Application>Microsoft Office PowerPoint</Application>
  <PresentationFormat>Widescreen</PresentationFormat>
  <Paragraphs>122</Paragraphs>
  <Slides>33</Slides>
  <Notes>0</Notes>
  <HiddenSlides>0</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Felix Titling</vt:lpstr>
      <vt:lpstr>Sitka Display</vt:lpstr>
      <vt:lpstr>Times New Roman</vt:lpstr>
      <vt:lpstr>VCR OSD Mono</vt:lpstr>
      <vt:lpstr>04b</vt:lpstr>
      <vt:lpstr>Arial</vt:lpstr>
      <vt:lpstr>Cambria Math</vt:lpstr>
      <vt:lpstr>Brilliant - Personal Use</vt:lpstr>
      <vt:lpstr>Century Schoolbook</vt:lpstr>
      <vt:lpstr>Wingdings</vt:lpstr>
      <vt:lpstr>Calibri Light</vt:lpstr>
      <vt:lpstr>Calibri</vt:lpstr>
      <vt:lpstr>Sitka Text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Rejean Sepuntos</dc:creator>
  <cp:lastModifiedBy>chrmntolledo@gmail.com</cp:lastModifiedBy>
  <cp:revision>34</cp:revision>
  <dcterms:created xsi:type="dcterms:W3CDTF">2021-03-03T23:48:59Z</dcterms:created>
  <dcterms:modified xsi:type="dcterms:W3CDTF">2023-03-11T10:38:04Z</dcterms:modified>
</cp:coreProperties>
</file>